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9.jpg" ContentType="image/jpg"/>
  <Override PartName="/ppt/media/image22.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767" r:id="rId5"/>
  </p:sldMasterIdLst>
  <p:notesMasterIdLst>
    <p:notesMasterId r:id="rId120"/>
  </p:notesMasterIdLst>
  <p:handoutMasterIdLst>
    <p:handoutMasterId r:id="rId121"/>
  </p:handoutMasterIdLst>
  <p:sldIdLst>
    <p:sldId id="1618" r:id="rId6"/>
    <p:sldId id="4571" r:id="rId7"/>
    <p:sldId id="4486" r:id="rId8"/>
    <p:sldId id="1568" r:id="rId9"/>
    <p:sldId id="4570" r:id="rId10"/>
    <p:sldId id="4569" r:id="rId11"/>
    <p:sldId id="4557" r:id="rId12"/>
    <p:sldId id="4558" r:id="rId13"/>
    <p:sldId id="1623" r:id="rId14"/>
    <p:sldId id="4502" r:id="rId15"/>
    <p:sldId id="4489" r:id="rId16"/>
    <p:sldId id="1897" r:id="rId17"/>
    <p:sldId id="4528" r:id="rId18"/>
    <p:sldId id="4552" r:id="rId19"/>
    <p:sldId id="4531" r:id="rId20"/>
    <p:sldId id="4532" r:id="rId21"/>
    <p:sldId id="4562" r:id="rId22"/>
    <p:sldId id="1901" r:id="rId23"/>
    <p:sldId id="4533" r:id="rId24"/>
    <p:sldId id="1871" r:id="rId25"/>
    <p:sldId id="1903" r:id="rId26"/>
    <p:sldId id="4534" r:id="rId27"/>
    <p:sldId id="1906" r:id="rId28"/>
    <p:sldId id="1907" r:id="rId29"/>
    <p:sldId id="4535" r:id="rId30"/>
    <p:sldId id="1910" r:id="rId31"/>
    <p:sldId id="4536" r:id="rId32"/>
    <p:sldId id="4537" r:id="rId33"/>
    <p:sldId id="4538" r:id="rId34"/>
    <p:sldId id="4539" r:id="rId35"/>
    <p:sldId id="4540" r:id="rId36"/>
    <p:sldId id="4541" r:id="rId37"/>
    <p:sldId id="4542" r:id="rId38"/>
    <p:sldId id="4543" r:id="rId39"/>
    <p:sldId id="4567" r:id="rId40"/>
    <p:sldId id="4490" r:id="rId41"/>
    <p:sldId id="4544" r:id="rId42"/>
    <p:sldId id="4559" r:id="rId43"/>
    <p:sldId id="4560" r:id="rId44"/>
    <p:sldId id="4545" r:id="rId45"/>
    <p:sldId id="4547" r:id="rId46"/>
    <p:sldId id="1861" r:id="rId47"/>
    <p:sldId id="4548" r:id="rId48"/>
    <p:sldId id="4549" r:id="rId49"/>
    <p:sldId id="1875" r:id="rId50"/>
    <p:sldId id="4553" r:id="rId51"/>
    <p:sldId id="1928" r:id="rId52"/>
    <p:sldId id="4554" r:id="rId53"/>
    <p:sldId id="1911" r:id="rId54"/>
    <p:sldId id="1915" r:id="rId55"/>
    <p:sldId id="1930" r:id="rId56"/>
    <p:sldId id="4556" r:id="rId57"/>
    <p:sldId id="4491" r:id="rId58"/>
    <p:sldId id="1870" r:id="rId59"/>
    <p:sldId id="1898" r:id="rId60"/>
    <p:sldId id="4519" r:id="rId61"/>
    <p:sldId id="1899" r:id="rId62"/>
    <p:sldId id="1900" r:id="rId63"/>
    <p:sldId id="1860" r:id="rId64"/>
    <p:sldId id="4563" r:id="rId65"/>
    <p:sldId id="4522" r:id="rId66"/>
    <p:sldId id="4524" r:id="rId67"/>
    <p:sldId id="1920" r:id="rId68"/>
    <p:sldId id="4525" r:id="rId69"/>
    <p:sldId id="4526" r:id="rId70"/>
    <p:sldId id="4527" r:id="rId71"/>
    <p:sldId id="1916" r:id="rId72"/>
    <p:sldId id="1917" r:id="rId73"/>
    <p:sldId id="1918" r:id="rId74"/>
    <p:sldId id="1936" r:id="rId75"/>
    <p:sldId id="1919" r:id="rId76"/>
    <p:sldId id="1921" r:id="rId77"/>
    <p:sldId id="1922" r:id="rId78"/>
    <p:sldId id="1923" r:id="rId79"/>
    <p:sldId id="4521" r:id="rId80"/>
    <p:sldId id="1926" r:id="rId81"/>
    <p:sldId id="1927" r:id="rId82"/>
    <p:sldId id="4503" r:id="rId83"/>
    <p:sldId id="1889" r:id="rId84"/>
    <p:sldId id="1890" r:id="rId85"/>
    <p:sldId id="1905" r:id="rId86"/>
    <p:sldId id="1896" r:id="rId87"/>
    <p:sldId id="4516" r:id="rId88"/>
    <p:sldId id="4504" r:id="rId89"/>
    <p:sldId id="1908" r:id="rId90"/>
    <p:sldId id="1935" r:id="rId91"/>
    <p:sldId id="1924" r:id="rId92"/>
    <p:sldId id="1925" r:id="rId93"/>
    <p:sldId id="1940" r:id="rId94"/>
    <p:sldId id="4506" r:id="rId95"/>
    <p:sldId id="1881" r:id="rId96"/>
    <p:sldId id="1882" r:id="rId97"/>
    <p:sldId id="1892" r:id="rId98"/>
    <p:sldId id="1894" r:id="rId99"/>
    <p:sldId id="1895" r:id="rId100"/>
    <p:sldId id="1862" r:id="rId101"/>
    <p:sldId id="1858" r:id="rId102"/>
    <p:sldId id="1872" r:id="rId103"/>
    <p:sldId id="1873" r:id="rId104"/>
    <p:sldId id="1859" r:id="rId105"/>
    <p:sldId id="4507" r:id="rId106"/>
    <p:sldId id="4568" r:id="rId107"/>
    <p:sldId id="2606" r:id="rId108"/>
    <p:sldId id="4511" r:id="rId109"/>
    <p:sldId id="4512" r:id="rId110"/>
    <p:sldId id="4508" r:id="rId111"/>
    <p:sldId id="2133" r:id="rId112"/>
    <p:sldId id="4509" r:id="rId113"/>
    <p:sldId id="4564" r:id="rId114"/>
    <p:sldId id="4550" r:id="rId115"/>
    <p:sldId id="4565" r:id="rId116"/>
    <p:sldId id="4566" r:id="rId117"/>
    <p:sldId id="4551" r:id="rId118"/>
    <p:sldId id="4484" r:id="rId1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290A1E8-AFB8-3548-8B68-764E854A696A}">
          <p14:sldIdLst>
            <p14:sldId id="1618"/>
            <p14:sldId id="4571"/>
            <p14:sldId id="4486"/>
            <p14:sldId id="1568"/>
            <p14:sldId id="4570"/>
            <p14:sldId id="4569"/>
          </p14:sldIdLst>
        </p14:section>
        <p14:section name="Objective Review" id="{9E85F7D5-A868-4C21-A3FF-D02BD9C2E2E1}">
          <p14:sldIdLst>
            <p14:sldId id="4557"/>
            <p14:sldId id="4558"/>
            <p14:sldId id="1623"/>
            <p14:sldId id="4502"/>
          </p14:sldIdLst>
        </p14:section>
        <p14:section name="1 - Analyze resource utilization consumption" id="{19AA5038-C279-408B-AE82-06A9ED217059}">
          <p14:sldIdLst>
            <p14:sldId id="4489"/>
            <p14:sldId id="1897"/>
            <p14:sldId id="4528"/>
            <p14:sldId id="4552"/>
            <p14:sldId id="4531"/>
            <p14:sldId id="4532"/>
            <p14:sldId id="4562"/>
            <p14:sldId id="1901"/>
            <p14:sldId id="4533"/>
            <p14:sldId id="1871"/>
            <p14:sldId id="1903"/>
            <p14:sldId id="4534"/>
            <p14:sldId id="1906"/>
            <p14:sldId id="1907"/>
            <p14:sldId id="4535"/>
            <p14:sldId id="1910"/>
            <p14:sldId id="4536"/>
            <p14:sldId id="4537"/>
            <p14:sldId id="4538"/>
            <p14:sldId id="4539"/>
            <p14:sldId id="4540"/>
            <p14:sldId id="4541"/>
            <p14:sldId id="4542"/>
            <p14:sldId id="4543"/>
            <p14:sldId id="4567"/>
          </p14:sldIdLst>
        </p14:section>
        <p14:section name="2 - Create configure storage accounts" id="{F6C1CD1B-E055-4F92-908E-4682CABA4D4A}">
          <p14:sldIdLst>
            <p14:sldId id="4490"/>
            <p14:sldId id="4544"/>
            <p14:sldId id="4559"/>
            <p14:sldId id="4560"/>
            <p14:sldId id="4545"/>
            <p14:sldId id="4547"/>
            <p14:sldId id="1861"/>
            <p14:sldId id="4548"/>
            <p14:sldId id="4549"/>
            <p14:sldId id="1875"/>
            <p14:sldId id="4553"/>
            <p14:sldId id="1928"/>
            <p14:sldId id="4554"/>
            <p14:sldId id="1911"/>
            <p14:sldId id="1915"/>
            <p14:sldId id="1930"/>
            <p14:sldId id="4556"/>
          </p14:sldIdLst>
        </p14:section>
        <p14:section name="3 - create configure VMs" id="{09247A71-3177-4BCB-A32B-18DA7A76BD39}">
          <p14:sldIdLst>
            <p14:sldId id="4491"/>
            <p14:sldId id="1870"/>
            <p14:sldId id="1898"/>
            <p14:sldId id="4519"/>
            <p14:sldId id="1899"/>
            <p14:sldId id="1900"/>
            <p14:sldId id="1860"/>
            <p14:sldId id="4563"/>
            <p14:sldId id="4522"/>
            <p14:sldId id="4524"/>
            <p14:sldId id="1920"/>
            <p14:sldId id="4525"/>
            <p14:sldId id="4526"/>
            <p14:sldId id="4527"/>
            <p14:sldId id="1916"/>
            <p14:sldId id="1917"/>
            <p14:sldId id="1918"/>
            <p14:sldId id="1936"/>
            <p14:sldId id="1919"/>
            <p14:sldId id="1921"/>
            <p14:sldId id="1922"/>
            <p14:sldId id="1923"/>
            <p14:sldId id="4521"/>
            <p14:sldId id="1926"/>
            <p14:sldId id="1927"/>
          </p14:sldIdLst>
        </p14:section>
        <p14:section name="4 - Automate deployment of VM" id="{7D820992-CEB5-4542-B074-0724BE6B5622}">
          <p14:sldIdLst>
            <p14:sldId id="4503"/>
            <p14:sldId id="1889"/>
            <p14:sldId id="1890"/>
            <p14:sldId id="1905"/>
            <p14:sldId id="1896"/>
            <p14:sldId id="4516"/>
          </p14:sldIdLst>
        </p14:section>
        <p14:section name="5 - connectivity between vnets" id="{C65BFCEF-8B12-43BE-A740-B765FB277EE1}">
          <p14:sldIdLst>
            <p14:sldId id="4504"/>
            <p14:sldId id="1908"/>
            <p14:sldId id="1935"/>
            <p14:sldId id="1924"/>
            <p14:sldId id="1925"/>
            <p14:sldId id="1940"/>
          </p14:sldIdLst>
        </p14:section>
        <p14:section name="6 - Implement manage vnets" id="{A5E99370-C59F-4818-BB28-66E274B7E538}">
          <p14:sldIdLst>
            <p14:sldId id="4506"/>
            <p14:sldId id="1881"/>
            <p14:sldId id="1882"/>
            <p14:sldId id="1892"/>
            <p14:sldId id="1894"/>
            <p14:sldId id="1895"/>
            <p14:sldId id="1862"/>
            <p14:sldId id="1858"/>
            <p14:sldId id="1872"/>
            <p14:sldId id="1873"/>
            <p14:sldId id="1859"/>
          </p14:sldIdLst>
        </p14:section>
        <p14:section name="7 - Manage AD" id="{FD7D5A96-5857-4AF6-B394-5C26EB38E101}">
          <p14:sldIdLst>
            <p14:sldId id="4507"/>
            <p14:sldId id="4568"/>
            <p14:sldId id="2606"/>
            <p14:sldId id="4511"/>
            <p14:sldId id="4512"/>
          </p14:sldIdLst>
        </p14:section>
        <p14:section name="8 - Implement manage hybrid identities" id="{6B8BA7EE-BC28-4DB0-A379-63F4159CC4A6}">
          <p14:sldIdLst>
            <p14:sldId id="4508"/>
            <p14:sldId id="2133"/>
            <p14:sldId id="4509"/>
            <p14:sldId id="4564"/>
            <p14:sldId id="4550"/>
            <p14:sldId id="4565"/>
            <p14:sldId id="4566"/>
            <p14:sldId id="4551"/>
          </p14:sldIdLst>
        </p14:section>
        <p14:section name="Questions" id="{E55E698B-227D-406D-899C-CBCF6686A16C}">
          <p14:sldIdLst>
            <p14:sldId id="4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Angela Powell" initials="AP" lastIdx="9"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3C3C41"/>
    <a:srgbClr val="1A1A1A"/>
    <a:srgbClr val="008272"/>
    <a:srgbClr val="008C72"/>
    <a:srgbClr val="353535"/>
    <a:srgbClr val="30E5D0"/>
    <a:srgbClr val="2F2F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5DA0B-D5EB-4AD4-8593-68B013F4DB1D}" v="39" dt="2018-10-28T13:19:14.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6" autoAdjust="0"/>
    <p:restoredTop sz="74245" autoAdjust="0"/>
  </p:normalViewPr>
  <p:slideViewPr>
    <p:cSldViewPr snapToGrid="0">
      <p:cViewPr varScale="1">
        <p:scale>
          <a:sx n="104" d="100"/>
          <a:sy n="104" d="100"/>
        </p:scale>
        <p:origin x="72" y="4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77" d="100"/>
          <a:sy n="77" d="100"/>
        </p:scale>
        <p:origin x="2796"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Wagner" userId="88ef95cb-d269-4d78-b3f1-131ced00cf52" providerId="ADAL" clId="{27CACB8D-E545-49CD-8BB0-77BA0C979D85}"/>
    <pc:docChg chg="undo custSel mod addSld delSld modSld sldOrd modMainMaster delSection modSection">
      <pc:chgData name="Jeff Wagner" userId="88ef95cb-d269-4d78-b3f1-131ced00cf52" providerId="ADAL" clId="{27CACB8D-E545-49CD-8BB0-77BA0C979D85}" dt="2018-10-25T20:08:10.011" v="480" actId="27636"/>
      <pc:docMkLst>
        <pc:docMk/>
      </pc:docMkLst>
      <pc:sldChg chg="add">
        <pc:chgData name="Jeff Wagner" userId="88ef95cb-d269-4d78-b3f1-131ced00cf52" providerId="ADAL" clId="{27CACB8D-E545-49CD-8BB0-77BA0C979D85}" dt="2018-10-25T20:07:30.600" v="469"/>
        <pc:sldMkLst>
          <pc:docMk/>
          <pc:sldMk cId="3656378560" sldId="1552"/>
        </pc:sldMkLst>
      </pc:sldChg>
      <pc:sldChg chg="addSp delSp modSp add">
        <pc:chgData name="Jeff Wagner" userId="88ef95cb-d269-4d78-b3f1-131ced00cf52" providerId="ADAL" clId="{27CACB8D-E545-49CD-8BB0-77BA0C979D85}" dt="2018-10-25T20:08:10.011" v="480" actId="27636"/>
        <pc:sldMkLst>
          <pc:docMk/>
          <pc:sldMk cId="2701158252" sldId="1553"/>
        </pc:sldMkLst>
        <pc:spChg chg="add del mod">
          <ac:chgData name="Jeff Wagner" userId="88ef95cb-d269-4d78-b3f1-131ced00cf52" providerId="ADAL" clId="{27CACB8D-E545-49CD-8BB0-77BA0C979D85}" dt="2018-10-25T18:46:37.448" v="78"/>
          <ac:spMkLst>
            <pc:docMk/>
            <pc:sldMk cId="2701158252" sldId="1553"/>
            <ac:spMk id="2" creationId="{0E932E75-81A8-4B03-A63A-1BA4EEE874F9}"/>
          </ac:spMkLst>
        </pc:spChg>
        <pc:spChg chg="mod">
          <ac:chgData name="Jeff Wagner" userId="88ef95cb-d269-4d78-b3f1-131ced00cf52" providerId="ADAL" clId="{27CACB8D-E545-49CD-8BB0-77BA0C979D85}" dt="2018-10-25T20:08:10.011" v="480" actId="27636"/>
          <ac:spMkLst>
            <pc:docMk/>
            <pc:sldMk cId="2701158252" sldId="1553"/>
            <ac:spMk id="4" creationId="{00000000-0000-0000-0000-000000000000}"/>
          </ac:spMkLst>
        </pc:spChg>
        <pc:spChg chg="add del mod">
          <ac:chgData name="Jeff Wagner" userId="88ef95cb-d269-4d78-b3f1-131ced00cf52" providerId="ADAL" clId="{27CACB8D-E545-49CD-8BB0-77BA0C979D85}" dt="2018-10-25T18:46:37.448" v="78"/>
          <ac:spMkLst>
            <pc:docMk/>
            <pc:sldMk cId="2701158252" sldId="1553"/>
            <ac:spMk id="5" creationId="{43585022-31A9-4E56-B8CA-6784DEDF7610}"/>
          </ac:spMkLst>
        </pc:spChg>
        <pc:spChg chg="add del mod">
          <ac:chgData name="Jeff Wagner" userId="88ef95cb-d269-4d78-b3f1-131ced00cf52" providerId="ADAL" clId="{27CACB8D-E545-49CD-8BB0-77BA0C979D85}" dt="2018-10-25T18:46:37.448" v="78"/>
          <ac:spMkLst>
            <pc:docMk/>
            <pc:sldMk cId="2701158252" sldId="1553"/>
            <ac:spMk id="8" creationId="{2A62FEDC-7BC8-4E2A-A240-7934C4F31DB3}"/>
          </ac:spMkLst>
        </pc:spChg>
      </pc:sldChg>
      <pc:sldChg chg="del">
        <pc:chgData name="Jeff Wagner" userId="88ef95cb-d269-4d78-b3f1-131ced00cf52" providerId="ADAL" clId="{27CACB8D-E545-49CD-8BB0-77BA0C979D85}" dt="2018-10-25T18:36:29.358" v="2" actId="2696"/>
        <pc:sldMkLst>
          <pc:docMk/>
          <pc:sldMk cId="623937337" sldId="1560"/>
        </pc:sldMkLst>
      </pc:sldChg>
      <pc:sldChg chg="del">
        <pc:chgData name="Jeff Wagner" userId="88ef95cb-d269-4d78-b3f1-131ced00cf52" providerId="ADAL" clId="{27CACB8D-E545-49CD-8BB0-77BA0C979D85}" dt="2018-10-25T18:36:22.361" v="0" actId="2696"/>
        <pc:sldMkLst>
          <pc:docMk/>
          <pc:sldMk cId="287163252" sldId="1567"/>
        </pc:sldMkLst>
      </pc:sldChg>
      <pc:sldChg chg="addSp delSp modSp add">
        <pc:chgData name="Jeff Wagner" userId="88ef95cb-d269-4d78-b3f1-131ced00cf52" providerId="ADAL" clId="{27CACB8D-E545-49CD-8BB0-77BA0C979D85}" dt="2018-10-25T20:05:27.163" v="427" actId="1076"/>
        <pc:sldMkLst>
          <pc:docMk/>
          <pc:sldMk cId="403844728" sldId="1568"/>
        </pc:sldMkLst>
        <pc:spChg chg="add del mod">
          <ac:chgData name="Jeff Wagner" userId="88ef95cb-d269-4d78-b3f1-131ced00cf52" providerId="ADAL" clId="{27CACB8D-E545-49CD-8BB0-77BA0C979D85}" dt="2018-10-25T20:05:21.039" v="426" actId="478"/>
          <ac:spMkLst>
            <pc:docMk/>
            <pc:sldMk cId="403844728" sldId="1568"/>
            <ac:spMk id="2" creationId="{4EA40088-7426-4A8D-9E0C-3C2B0E0BEDE8}"/>
          </ac:spMkLst>
        </pc:spChg>
        <pc:spChg chg="mod">
          <ac:chgData name="Jeff Wagner" userId="88ef95cb-d269-4d78-b3f1-131ced00cf52" providerId="ADAL" clId="{27CACB8D-E545-49CD-8BB0-77BA0C979D85}" dt="2018-10-25T20:05:27.163" v="427" actId="1076"/>
          <ac:spMkLst>
            <pc:docMk/>
            <pc:sldMk cId="403844728" sldId="1568"/>
            <ac:spMk id="9" creationId="{69F63096-899E-4E8A-B7EC-7F796EE28834}"/>
          </ac:spMkLst>
        </pc:spChg>
        <pc:spChg chg="mod">
          <ac:chgData name="Jeff Wagner" userId="88ef95cb-d269-4d78-b3f1-131ced00cf52" providerId="ADAL" clId="{27CACB8D-E545-49CD-8BB0-77BA0C979D85}" dt="2018-10-25T18:59:13.306" v="249" actId="20577"/>
          <ac:spMkLst>
            <pc:docMk/>
            <pc:sldMk cId="403844728" sldId="1568"/>
            <ac:spMk id="32" creationId="{D1845771-F5E0-4839-8A41-026D078986C1}"/>
          </ac:spMkLst>
        </pc:spChg>
        <pc:spChg chg="mod">
          <ac:chgData name="Jeff Wagner" userId="88ef95cb-d269-4d78-b3f1-131ced00cf52" providerId="ADAL" clId="{27CACB8D-E545-49CD-8BB0-77BA0C979D85}" dt="2018-10-25T19:00:01.802" v="349" actId="20577"/>
          <ac:spMkLst>
            <pc:docMk/>
            <pc:sldMk cId="403844728" sldId="1568"/>
            <ac:spMk id="48" creationId="{C55E3F95-30B9-45AD-B4AC-F31C43BDE12A}"/>
          </ac:spMkLst>
        </pc:spChg>
        <pc:spChg chg="mod">
          <ac:chgData name="Jeff Wagner" userId="88ef95cb-d269-4d78-b3f1-131ced00cf52" providerId="ADAL" clId="{27CACB8D-E545-49CD-8BB0-77BA0C979D85}" dt="2018-10-25T18:59:52.059" v="341" actId="20577"/>
          <ac:spMkLst>
            <pc:docMk/>
            <pc:sldMk cId="403844728" sldId="1568"/>
            <ac:spMk id="51" creationId="{32ED9B83-BEA0-46E7-9EB2-9F013CE6E5B9}"/>
          </ac:spMkLst>
        </pc:spChg>
        <pc:spChg chg="mod">
          <ac:chgData name="Jeff Wagner" userId="88ef95cb-d269-4d78-b3f1-131ced00cf52" providerId="ADAL" clId="{27CACB8D-E545-49CD-8BB0-77BA0C979D85}" dt="2018-10-25T19:00:16.818" v="375" actId="20577"/>
          <ac:spMkLst>
            <pc:docMk/>
            <pc:sldMk cId="403844728" sldId="1568"/>
            <ac:spMk id="54" creationId="{8FA4862F-3A8C-4F60-9BDE-70FD6C30BE42}"/>
          </ac:spMkLst>
        </pc:spChg>
        <pc:grpChg chg="del">
          <ac:chgData name="Jeff Wagner" userId="88ef95cb-d269-4d78-b3f1-131ced00cf52" providerId="ADAL" clId="{27CACB8D-E545-49CD-8BB0-77BA0C979D85}" dt="2018-10-25T19:01:51.348" v="378" actId="478"/>
          <ac:grpSpMkLst>
            <pc:docMk/>
            <pc:sldMk cId="403844728" sldId="1568"/>
            <ac:grpSpMk id="36" creationId="{E7479C11-CD5C-47B4-950B-432C6206BEBD}"/>
          </ac:grpSpMkLst>
        </pc:grpChg>
        <pc:grpChg chg="del">
          <ac:chgData name="Jeff Wagner" userId="88ef95cb-d269-4d78-b3f1-131ced00cf52" providerId="ADAL" clId="{27CACB8D-E545-49CD-8BB0-77BA0C979D85}" dt="2018-10-25T19:01:50.187" v="377" actId="478"/>
          <ac:grpSpMkLst>
            <pc:docMk/>
            <pc:sldMk cId="403844728" sldId="1568"/>
            <ac:grpSpMk id="39" creationId="{C2388D6E-DE01-4F0F-84F6-0EF496E0C25D}"/>
          </ac:grpSpMkLst>
        </pc:grpChg>
        <pc:grpChg chg="del">
          <ac:chgData name="Jeff Wagner" userId="88ef95cb-d269-4d78-b3f1-131ced00cf52" providerId="ADAL" clId="{27CACB8D-E545-49CD-8BB0-77BA0C979D85}" dt="2018-10-25T19:01:48.901" v="376" actId="478"/>
          <ac:grpSpMkLst>
            <pc:docMk/>
            <pc:sldMk cId="403844728" sldId="1568"/>
            <ac:grpSpMk id="42" creationId="{F71B0498-E9AE-4307-81FC-B752EF25A4CC}"/>
          </ac:grpSpMkLst>
        </pc:grpChg>
        <pc:grpChg chg="mod">
          <ac:chgData name="Jeff Wagner" userId="88ef95cb-d269-4d78-b3f1-131ced00cf52" providerId="ADAL" clId="{27CACB8D-E545-49CD-8BB0-77BA0C979D85}" dt="2018-10-25T19:02:03.188" v="380" actId="1076"/>
          <ac:grpSpMkLst>
            <pc:docMk/>
            <pc:sldMk cId="403844728" sldId="1568"/>
            <ac:grpSpMk id="52" creationId="{F66CA573-4890-4FCF-ABEB-DAC93A3A2E57}"/>
          </ac:grpSpMkLst>
        </pc:grpChg>
      </pc:sldChg>
      <pc:sldChg chg="addSp modSp del ord">
        <pc:chgData name="Jeff Wagner" userId="88ef95cb-d269-4d78-b3f1-131ced00cf52" providerId="ADAL" clId="{27CACB8D-E545-49CD-8BB0-77BA0C979D85}" dt="2018-10-25T18:39:31.248" v="44" actId="2696"/>
        <pc:sldMkLst>
          <pc:docMk/>
          <pc:sldMk cId="2428238224" sldId="1569"/>
        </pc:sldMkLst>
        <pc:spChg chg="add mod">
          <ac:chgData name="Jeff Wagner" userId="88ef95cb-d269-4d78-b3f1-131ced00cf52" providerId="ADAL" clId="{27CACB8D-E545-49CD-8BB0-77BA0C979D85}" dt="2018-10-25T18:38:55.910" v="35"/>
          <ac:spMkLst>
            <pc:docMk/>
            <pc:sldMk cId="2428238224" sldId="1569"/>
            <ac:spMk id="2" creationId="{E44341F9-ECC3-4005-ACAE-204AC9FBFBB0}"/>
          </ac:spMkLst>
        </pc:spChg>
        <pc:spChg chg="add mod">
          <ac:chgData name="Jeff Wagner" userId="88ef95cb-d269-4d78-b3f1-131ced00cf52" providerId="ADAL" clId="{27CACB8D-E545-49CD-8BB0-77BA0C979D85}" dt="2018-10-25T18:38:55.910" v="35"/>
          <ac:spMkLst>
            <pc:docMk/>
            <pc:sldMk cId="2428238224" sldId="1569"/>
            <ac:spMk id="3" creationId="{32717957-D9FB-416F-8553-A7A75D479029}"/>
          </ac:spMkLst>
        </pc:spChg>
      </pc:sldChg>
      <pc:sldChg chg="del">
        <pc:chgData name="Jeff Wagner" userId="88ef95cb-d269-4d78-b3f1-131ced00cf52" providerId="ADAL" clId="{27CACB8D-E545-49CD-8BB0-77BA0C979D85}" dt="2018-10-25T18:39:44.775" v="64" actId="2696"/>
        <pc:sldMkLst>
          <pc:docMk/>
          <pc:sldMk cId="2137021609" sldId="1570"/>
        </pc:sldMkLst>
      </pc:sldChg>
      <pc:sldChg chg="del">
        <pc:chgData name="Jeff Wagner" userId="88ef95cb-d269-4d78-b3f1-131ced00cf52" providerId="ADAL" clId="{27CACB8D-E545-49CD-8BB0-77BA0C979D85}" dt="2018-10-25T18:39:44.239" v="63" actId="2696"/>
        <pc:sldMkLst>
          <pc:docMk/>
          <pc:sldMk cId="65392616" sldId="1571"/>
        </pc:sldMkLst>
      </pc:sldChg>
      <pc:sldChg chg="del">
        <pc:chgData name="Jeff Wagner" userId="88ef95cb-d269-4d78-b3f1-131ced00cf52" providerId="ADAL" clId="{27CACB8D-E545-49CD-8BB0-77BA0C979D85}" dt="2018-10-25T18:39:42.247" v="59" actId="2696"/>
        <pc:sldMkLst>
          <pc:docMk/>
          <pc:sldMk cId="7799110" sldId="1576"/>
        </pc:sldMkLst>
      </pc:sldChg>
      <pc:sldChg chg="del">
        <pc:chgData name="Jeff Wagner" userId="88ef95cb-d269-4d78-b3f1-131ced00cf52" providerId="ADAL" clId="{27CACB8D-E545-49CD-8BB0-77BA0C979D85}" dt="2018-10-25T18:39:41.696" v="58" actId="2696"/>
        <pc:sldMkLst>
          <pc:docMk/>
          <pc:sldMk cId="4284857043" sldId="1577"/>
        </pc:sldMkLst>
      </pc:sldChg>
      <pc:sldChg chg="del">
        <pc:chgData name="Jeff Wagner" userId="88ef95cb-d269-4d78-b3f1-131ced00cf52" providerId="ADAL" clId="{27CACB8D-E545-49CD-8BB0-77BA0C979D85}" dt="2018-10-25T18:36:25.913" v="1" actId="2696"/>
        <pc:sldMkLst>
          <pc:docMk/>
          <pc:sldMk cId="336201624" sldId="1596"/>
        </pc:sldMkLst>
      </pc:sldChg>
      <pc:sldChg chg="del">
        <pc:chgData name="Jeff Wagner" userId="88ef95cb-d269-4d78-b3f1-131ced00cf52" providerId="ADAL" clId="{27CACB8D-E545-49CD-8BB0-77BA0C979D85}" dt="2018-10-25T18:39:32.335" v="47" actId="2696"/>
        <pc:sldMkLst>
          <pc:docMk/>
          <pc:sldMk cId="1653626648" sldId="1598"/>
        </pc:sldMkLst>
      </pc:sldChg>
      <pc:sldChg chg="del">
        <pc:chgData name="Jeff Wagner" userId="88ef95cb-d269-4d78-b3f1-131ced00cf52" providerId="ADAL" clId="{27CACB8D-E545-49CD-8BB0-77BA0C979D85}" dt="2018-10-25T18:39:31.879" v="45" actId="2696"/>
        <pc:sldMkLst>
          <pc:docMk/>
          <pc:sldMk cId="327132192" sldId="1599"/>
        </pc:sldMkLst>
      </pc:sldChg>
      <pc:sldChg chg="del">
        <pc:chgData name="Jeff Wagner" userId="88ef95cb-d269-4d78-b3f1-131ced00cf52" providerId="ADAL" clId="{27CACB8D-E545-49CD-8BB0-77BA0C979D85}" dt="2018-10-25T18:36:30.916" v="4" actId="2696"/>
        <pc:sldMkLst>
          <pc:docMk/>
          <pc:sldMk cId="969820851" sldId="1600"/>
        </pc:sldMkLst>
      </pc:sldChg>
      <pc:sldChg chg="del">
        <pc:chgData name="Jeff Wagner" userId="88ef95cb-d269-4d78-b3f1-131ced00cf52" providerId="ADAL" clId="{27CACB8D-E545-49CD-8BB0-77BA0C979D85}" dt="2018-10-25T18:39:40.145" v="56" actId="2696"/>
        <pc:sldMkLst>
          <pc:docMk/>
          <pc:sldMk cId="1090966949" sldId="1602"/>
        </pc:sldMkLst>
      </pc:sldChg>
      <pc:sldChg chg="addSp modSp del">
        <pc:chgData name="Jeff Wagner" userId="88ef95cb-d269-4d78-b3f1-131ced00cf52" providerId="ADAL" clId="{27CACB8D-E545-49CD-8BB0-77BA0C979D85}" dt="2018-10-25T18:39:43.883" v="62" actId="2696"/>
        <pc:sldMkLst>
          <pc:docMk/>
          <pc:sldMk cId="3017711124" sldId="1604"/>
        </pc:sldMkLst>
        <pc:spChg chg="add mod">
          <ac:chgData name="Jeff Wagner" userId="88ef95cb-d269-4d78-b3f1-131ced00cf52" providerId="ADAL" clId="{27CACB8D-E545-49CD-8BB0-77BA0C979D85}" dt="2018-10-25T18:38:55.910" v="35"/>
          <ac:spMkLst>
            <pc:docMk/>
            <pc:sldMk cId="3017711124" sldId="1604"/>
            <ac:spMk id="2" creationId="{B4863058-629E-425E-9870-856F39C02B8F}"/>
          </ac:spMkLst>
        </pc:spChg>
      </pc:sldChg>
      <pc:sldChg chg="del">
        <pc:chgData name="Jeff Wagner" userId="88ef95cb-d269-4d78-b3f1-131ced00cf52" providerId="ADAL" clId="{27CACB8D-E545-49CD-8BB0-77BA0C979D85}" dt="2018-10-25T18:39:39.458" v="55" actId="2696"/>
        <pc:sldMkLst>
          <pc:docMk/>
          <pc:sldMk cId="439684586" sldId="1607"/>
        </pc:sldMkLst>
      </pc:sldChg>
      <pc:sldChg chg="addSp delSp modSp del">
        <pc:chgData name="Jeff Wagner" userId="88ef95cb-d269-4d78-b3f1-131ced00cf52" providerId="ADAL" clId="{27CACB8D-E545-49CD-8BB0-77BA0C979D85}" dt="2018-10-25T18:39:42.836" v="60" actId="2696"/>
        <pc:sldMkLst>
          <pc:docMk/>
          <pc:sldMk cId="2622935135" sldId="1608"/>
        </pc:sldMkLst>
        <pc:spChg chg="add mod">
          <ac:chgData name="Jeff Wagner" userId="88ef95cb-d269-4d78-b3f1-131ced00cf52" providerId="ADAL" clId="{27CACB8D-E545-49CD-8BB0-77BA0C979D85}" dt="2018-10-25T18:38:55.910" v="35"/>
          <ac:spMkLst>
            <pc:docMk/>
            <pc:sldMk cId="2622935135" sldId="1608"/>
            <ac:spMk id="2" creationId="{5130F84D-F929-4B9E-A231-6CD9D93DDD7A}"/>
          </ac:spMkLst>
        </pc:spChg>
        <pc:spChg chg="del">
          <ac:chgData name="Jeff Wagner" userId="88ef95cb-d269-4d78-b3f1-131ced00cf52" providerId="ADAL" clId="{27CACB8D-E545-49CD-8BB0-77BA0C979D85}" dt="2018-10-25T18:38:55.910" v="35"/>
          <ac:spMkLst>
            <pc:docMk/>
            <pc:sldMk cId="2622935135" sldId="1608"/>
            <ac:spMk id="21" creationId="{00000000-0000-0000-0000-000000000000}"/>
          </ac:spMkLst>
        </pc:spChg>
      </pc:sldChg>
      <pc:sldChg chg="delSp del">
        <pc:chgData name="Jeff Wagner" userId="88ef95cb-d269-4d78-b3f1-131ced00cf52" providerId="ADAL" clId="{27CACB8D-E545-49CD-8BB0-77BA0C979D85}" dt="2018-10-25T18:39:43.316" v="61" actId="2696"/>
        <pc:sldMkLst>
          <pc:docMk/>
          <pc:sldMk cId="2791716787" sldId="1609"/>
        </pc:sldMkLst>
        <pc:spChg chg="del">
          <ac:chgData name="Jeff Wagner" userId="88ef95cb-d269-4d78-b3f1-131ced00cf52" providerId="ADAL" clId="{27CACB8D-E545-49CD-8BB0-77BA0C979D85}" dt="2018-10-25T18:38:55.910" v="35"/>
          <ac:spMkLst>
            <pc:docMk/>
            <pc:sldMk cId="2791716787" sldId="1609"/>
            <ac:spMk id="37" creationId="{B1C54CA7-2EB4-4957-B37D-FFC4778138E9}"/>
          </ac:spMkLst>
        </pc:spChg>
        <pc:spChg chg="del">
          <ac:chgData name="Jeff Wagner" userId="88ef95cb-d269-4d78-b3f1-131ced00cf52" providerId="ADAL" clId="{27CACB8D-E545-49CD-8BB0-77BA0C979D85}" dt="2018-10-25T18:38:55.910" v="35"/>
          <ac:spMkLst>
            <pc:docMk/>
            <pc:sldMk cId="2791716787" sldId="1609"/>
            <ac:spMk id="38" creationId="{D3BD64D9-6DBB-4BE1-8C1D-64F720BDBBCF}"/>
          </ac:spMkLst>
        </pc:spChg>
        <pc:spChg chg="del">
          <ac:chgData name="Jeff Wagner" userId="88ef95cb-d269-4d78-b3f1-131ced00cf52" providerId="ADAL" clId="{27CACB8D-E545-49CD-8BB0-77BA0C979D85}" dt="2018-10-25T18:38:55.910" v="35"/>
          <ac:spMkLst>
            <pc:docMk/>
            <pc:sldMk cId="2791716787" sldId="1609"/>
            <ac:spMk id="39" creationId="{D40DD7F2-F986-4AD2-A623-684A3A745389}"/>
          </ac:spMkLst>
        </pc:spChg>
      </pc:sldChg>
      <pc:sldChg chg="del">
        <pc:chgData name="Jeff Wagner" userId="88ef95cb-d269-4d78-b3f1-131ced00cf52" providerId="ADAL" clId="{27CACB8D-E545-49CD-8BB0-77BA0C979D85}" dt="2018-10-25T18:39:38.789" v="54" actId="2696"/>
        <pc:sldMkLst>
          <pc:docMk/>
          <pc:sldMk cId="1517707665" sldId="1610"/>
        </pc:sldMkLst>
      </pc:sldChg>
      <pc:sldChg chg="del">
        <pc:chgData name="Jeff Wagner" userId="88ef95cb-d269-4d78-b3f1-131ced00cf52" providerId="ADAL" clId="{27CACB8D-E545-49CD-8BB0-77BA0C979D85}" dt="2018-10-25T18:39:37.667" v="53" actId="2696"/>
        <pc:sldMkLst>
          <pc:docMk/>
          <pc:sldMk cId="3992465870" sldId="1611"/>
        </pc:sldMkLst>
      </pc:sldChg>
      <pc:sldChg chg="del">
        <pc:chgData name="Jeff Wagner" userId="88ef95cb-d269-4d78-b3f1-131ced00cf52" providerId="ADAL" clId="{27CACB8D-E545-49CD-8BB0-77BA0C979D85}" dt="2018-10-25T18:39:36.782" v="52" actId="2696"/>
        <pc:sldMkLst>
          <pc:docMk/>
          <pc:sldMk cId="3225541466" sldId="1612"/>
        </pc:sldMkLst>
      </pc:sldChg>
      <pc:sldChg chg="del">
        <pc:chgData name="Jeff Wagner" userId="88ef95cb-d269-4d78-b3f1-131ced00cf52" providerId="ADAL" clId="{27CACB8D-E545-49CD-8BB0-77BA0C979D85}" dt="2018-10-25T18:39:36.194" v="51" actId="2696"/>
        <pc:sldMkLst>
          <pc:docMk/>
          <pc:sldMk cId="3383852992" sldId="1613"/>
        </pc:sldMkLst>
      </pc:sldChg>
      <pc:sldChg chg="del">
        <pc:chgData name="Jeff Wagner" userId="88ef95cb-d269-4d78-b3f1-131ced00cf52" providerId="ADAL" clId="{27CACB8D-E545-49CD-8BB0-77BA0C979D85}" dt="2018-10-25T18:39:35.475" v="50" actId="2696"/>
        <pc:sldMkLst>
          <pc:docMk/>
          <pc:sldMk cId="495087434" sldId="1614"/>
        </pc:sldMkLst>
      </pc:sldChg>
      <pc:sldChg chg="del">
        <pc:chgData name="Jeff Wagner" userId="88ef95cb-d269-4d78-b3f1-131ced00cf52" providerId="ADAL" clId="{27CACB8D-E545-49CD-8BB0-77BA0C979D85}" dt="2018-10-25T18:39:34.552" v="49" actId="2696"/>
        <pc:sldMkLst>
          <pc:docMk/>
          <pc:sldMk cId="4109841596" sldId="1615"/>
        </pc:sldMkLst>
      </pc:sldChg>
      <pc:sldChg chg="del">
        <pc:chgData name="Jeff Wagner" userId="88ef95cb-d269-4d78-b3f1-131ced00cf52" providerId="ADAL" clId="{27CACB8D-E545-49CD-8BB0-77BA0C979D85}" dt="2018-10-25T18:39:33.369" v="48" actId="2696"/>
        <pc:sldMkLst>
          <pc:docMk/>
          <pc:sldMk cId="3685778445" sldId="1616"/>
        </pc:sldMkLst>
      </pc:sldChg>
      <pc:sldChg chg="modSp">
        <pc:chgData name="Jeff Wagner" userId="88ef95cb-d269-4d78-b3f1-131ced00cf52" providerId="ADAL" clId="{27CACB8D-E545-49CD-8BB0-77BA0C979D85}" dt="2018-10-25T20:06:17.399" v="433" actId="20577"/>
        <pc:sldMkLst>
          <pc:docMk/>
          <pc:sldMk cId="1186121470" sldId="1618"/>
        </pc:sldMkLst>
        <pc:spChg chg="mod">
          <ac:chgData name="Jeff Wagner" userId="88ef95cb-d269-4d78-b3f1-131ced00cf52" providerId="ADAL" clId="{27CACB8D-E545-49CD-8BB0-77BA0C979D85}" dt="2018-10-25T20:06:17.399" v="433" actId="20577"/>
          <ac:spMkLst>
            <pc:docMk/>
            <pc:sldMk cId="1186121470" sldId="1618"/>
            <ac:spMk id="4" creationId="{00000000-0000-0000-0000-000000000000}"/>
          </ac:spMkLst>
        </pc:spChg>
        <pc:spChg chg="mod">
          <ac:chgData name="Jeff Wagner" userId="88ef95cb-d269-4d78-b3f1-131ced00cf52" providerId="ADAL" clId="{27CACB8D-E545-49CD-8BB0-77BA0C979D85}" dt="2018-10-25T18:58:05.192" v="186" actId="27636"/>
          <ac:spMkLst>
            <pc:docMk/>
            <pc:sldMk cId="1186121470" sldId="1618"/>
            <ac:spMk id="5" creationId="{00000000-0000-0000-0000-000000000000}"/>
          </ac:spMkLst>
        </pc:spChg>
      </pc:sldChg>
      <pc:sldChg chg="del">
        <pc:chgData name="Jeff Wagner" userId="88ef95cb-d269-4d78-b3f1-131ced00cf52" providerId="ADAL" clId="{27CACB8D-E545-49CD-8BB0-77BA0C979D85}" dt="2018-10-25T18:36:30.052" v="3" actId="2696"/>
        <pc:sldMkLst>
          <pc:docMk/>
          <pc:sldMk cId="1825055701" sldId="1619"/>
        </pc:sldMkLst>
      </pc:sldChg>
      <pc:sldChg chg="del">
        <pc:chgData name="Jeff Wagner" userId="88ef95cb-d269-4d78-b3f1-131ced00cf52" providerId="ADAL" clId="{27CACB8D-E545-49CD-8BB0-77BA0C979D85}" dt="2018-10-25T18:39:41.043" v="57" actId="2696"/>
        <pc:sldMkLst>
          <pc:docMk/>
          <pc:sldMk cId="317002419" sldId="1620"/>
        </pc:sldMkLst>
      </pc:sldChg>
      <pc:sldChg chg="addSp delSp modSp add del mod ord setBg delDesignElem">
        <pc:chgData name="Jeff Wagner" userId="88ef95cb-d269-4d78-b3f1-131ced00cf52" providerId="ADAL" clId="{27CACB8D-E545-49CD-8BB0-77BA0C979D85}" dt="2018-10-25T18:58:45.009" v="195"/>
        <pc:sldMkLst>
          <pc:docMk/>
          <pc:sldMk cId="2660340394" sldId="1621"/>
        </pc:sldMkLst>
        <pc:spChg chg="del">
          <ac:chgData name="Jeff Wagner" userId="88ef95cb-d269-4d78-b3f1-131ced00cf52" providerId="ADAL" clId="{27CACB8D-E545-49CD-8BB0-77BA0C979D85}" dt="2018-10-25T18:37:38.800" v="17"/>
          <ac:spMkLst>
            <pc:docMk/>
            <pc:sldMk cId="2660340394" sldId="1621"/>
            <ac:spMk id="2" creationId="{DFC4109B-C0E8-4DC1-9892-92CC5B58F8C6}"/>
          </ac:spMkLst>
        </pc:spChg>
        <pc:spChg chg="del">
          <ac:chgData name="Jeff Wagner" userId="88ef95cb-d269-4d78-b3f1-131ced00cf52" providerId="ADAL" clId="{27CACB8D-E545-49CD-8BB0-77BA0C979D85}" dt="2018-10-25T18:37:38.800" v="17"/>
          <ac:spMkLst>
            <pc:docMk/>
            <pc:sldMk cId="2660340394" sldId="1621"/>
            <ac:spMk id="3" creationId="{656F21F3-4624-44C4-A800-5A7EF9175320}"/>
          </ac:spMkLst>
        </pc:spChg>
        <pc:spChg chg="del mod">
          <ac:chgData name="Jeff Wagner" userId="88ef95cb-d269-4d78-b3f1-131ced00cf52" providerId="ADAL" clId="{27CACB8D-E545-49CD-8BB0-77BA0C979D85}" dt="2018-10-25T18:58:36.185" v="194" actId="478"/>
          <ac:spMkLst>
            <pc:docMk/>
            <pc:sldMk cId="2660340394" sldId="1621"/>
            <ac:spMk id="4" creationId="{EE780225-832C-42D5-B56B-DE40EE03BDB5}"/>
          </ac:spMkLst>
        </pc:spChg>
        <pc:spChg chg="add del mod">
          <ac:chgData name="Jeff Wagner" userId="88ef95cb-d269-4d78-b3f1-131ced00cf52" providerId="ADAL" clId="{27CACB8D-E545-49CD-8BB0-77BA0C979D85}" dt="2018-10-25T18:38:55.910" v="35"/>
          <ac:spMkLst>
            <pc:docMk/>
            <pc:sldMk cId="2660340394" sldId="1621"/>
            <ac:spMk id="5" creationId="{987BFFB2-734B-473D-902D-DEC6D0212D67}"/>
          </ac:spMkLst>
        </pc:spChg>
        <pc:spChg chg="add del mod">
          <ac:chgData name="Jeff Wagner" userId="88ef95cb-d269-4d78-b3f1-131ced00cf52" providerId="ADAL" clId="{27CACB8D-E545-49CD-8BB0-77BA0C979D85}" dt="2018-10-25T18:38:55.910" v="35"/>
          <ac:spMkLst>
            <pc:docMk/>
            <pc:sldMk cId="2660340394" sldId="1621"/>
            <ac:spMk id="6" creationId="{7788654B-2ACB-4E4B-B57E-729931EEEE32}"/>
          </ac:spMkLst>
        </pc:spChg>
        <pc:spChg chg="add del mod">
          <ac:chgData name="Jeff Wagner" userId="88ef95cb-d269-4d78-b3f1-131ced00cf52" providerId="ADAL" clId="{27CACB8D-E545-49CD-8BB0-77BA0C979D85}" dt="2018-10-25T18:39:18.950" v="36"/>
          <ac:spMkLst>
            <pc:docMk/>
            <pc:sldMk cId="2660340394" sldId="1621"/>
            <ac:spMk id="7" creationId="{6F16FC41-64D7-4F59-B8B9-BD44C2B77095}"/>
          </ac:spMkLst>
        </pc:spChg>
        <pc:spChg chg="add del mod">
          <ac:chgData name="Jeff Wagner" userId="88ef95cb-d269-4d78-b3f1-131ced00cf52" providerId="ADAL" clId="{27CACB8D-E545-49CD-8BB0-77BA0C979D85}" dt="2018-10-25T18:39:18.950" v="36"/>
          <ac:spMkLst>
            <pc:docMk/>
            <pc:sldMk cId="2660340394" sldId="1621"/>
            <ac:spMk id="8" creationId="{6EA94958-2266-496E-AF69-018821CA6E1F}"/>
          </ac:spMkLst>
        </pc:spChg>
        <pc:spChg chg="add del mod">
          <ac:chgData name="Jeff Wagner" userId="88ef95cb-d269-4d78-b3f1-131ced00cf52" providerId="ADAL" clId="{27CACB8D-E545-49CD-8BB0-77BA0C979D85}" dt="2018-10-25T18:39:18.950" v="36"/>
          <ac:spMkLst>
            <pc:docMk/>
            <pc:sldMk cId="2660340394" sldId="1621"/>
            <ac:spMk id="9" creationId="{57C3F7D6-135A-4B03-9B80-78E30F64520A}"/>
          </ac:spMkLst>
        </pc:spChg>
        <pc:spChg chg="add del mod">
          <ac:chgData name="Jeff Wagner" userId="88ef95cb-d269-4d78-b3f1-131ced00cf52" providerId="ADAL" clId="{27CACB8D-E545-49CD-8BB0-77BA0C979D85}" dt="2018-10-25T18:39:18.950" v="36"/>
          <ac:spMkLst>
            <pc:docMk/>
            <pc:sldMk cId="2660340394" sldId="1621"/>
            <ac:spMk id="10" creationId="{55014BF9-1637-479C-AE48-CC45D3D69A57}"/>
          </ac:spMkLst>
        </pc:spChg>
        <pc:spChg chg="add mod">
          <ac:chgData name="Jeff Wagner" userId="88ef95cb-d269-4d78-b3f1-131ced00cf52" providerId="ADAL" clId="{27CACB8D-E545-49CD-8BB0-77BA0C979D85}" dt="2018-10-25T18:58:28.857" v="193" actId="26606"/>
          <ac:spMkLst>
            <pc:docMk/>
            <pc:sldMk cId="2660340394" sldId="1621"/>
            <ac:spMk id="11" creationId="{700212A3-FB6A-4A2A-8C70-D7B7EF0DCA12}"/>
          </ac:spMkLst>
        </pc:spChg>
        <pc:spChg chg="add del mod">
          <ac:chgData name="Jeff Wagner" userId="88ef95cb-d269-4d78-b3f1-131ced00cf52" providerId="ADAL" clId="{27CACB8D-E545-49CD-8BB0-77BA0C979D85}" dt="2018-10-25T18:52:21.305" v="81"/>
          <ac:spMkLst>
            <pc:docMk/>
            <pc:sldMk cId="2660340394" sldId="1621"/>
            <ac:spMk id="12" creationId="{9FA42AEB-E0AB-458C-AEA6-CAB22BF2A0B7}"/>
          </ac:spMkLst>
        </pc:spChg>
        <pc:spChg chg="add del mod">
          <ac:chgData name="Jeff Wagner" userId="88ef95cb-d269-4d78-b3f1-131ced00cf52" providerId="ADAL" clId="{27CACB8D-E545-49CD-8BB0-77BA0C979D85}" dt="2018-10-25T18:52:21.305" v="81"/>
          <ac:spMkLst>
            <pc:docMk/>
            <pc:sldMk cId="2660340394" sldId="1621"/>
            <ac:spMk id="13" creationId="{A71C2056-C7D1-431B-B95A-B0B42868A1ED}"/>
          </ac:spMkLst>
        </pc:spChg>
        <pc:spChg chg="add del mod">
          <ac:chgData name="Jeff Wagner" userId="88ef95cb-d269-4d78-b3f1-131ced00cf52" providerId="ADAL" clId="{27CACB8D-E545-49CD-8BB0-77BA0C979D85}" dt="2018-10-25T18:52:21.305" v="81"/>
          <ac:spMkLst>
            <pc:docMk/>
            <pc:sldMk cId="2660340394" sldId="1621"/>
            <ac:spMk id="14" creationId="{4ADE69D1-EEA4-47AC-9959-142DCEDE3B07}"/>
          </ac:spMkLst>
        </pc:spChg>
        <pc:spChg chg="add del mod">
          <ac:chgData name="Jeff Wagner" userId="88ef95cb-d269-4d78-b3f1-131ced00cf52" providerId="ADAL" clId="{27CACB8D-E545-49CD-8BB0-77BA0C979D85}" dt="2018-10-25T18:52:21.305" v="81"/>
          <ac:spMkLst>
            <pc:docMk/>
            <pc:sldMk cId="2660340394" sldId="1621"/>
            <ac:spMk id="15" creationId="{1260C331-CDD9-4450-991F-D59AFCF81713}"/>
          </ac:spMkLst>
        </pc:spChg>
        <pc:spChg chg="add del mod">
          <ac:chgData name="Jeff Wagner" userId="88ef95cb-d269-4d78-b3f1-131ced00cf52" providerId="ADAL" clId="{27CACB8D-E545-49CD-8BB0-77BA0C979D85}" dt="2018-10-25T18:52:29.988" v="82"/>
          <ac:spMkLst>
            <pc:docMk/>
            <pc:sldMk cId="2660340394" sldId="1621"/>
            <ac:spMk id="16" creationId="{6978C85C-C97E-4474-8F5C-B03223119D95}"/>
          </ac:spMkLst>
        </pc:spChg>
        <pc:spChg chg="add del mod">
          <ac:chgData name="Jeff Wagner" userId="88ef95cb-d269-4d78-b3f1-131ced00cf52" providerId="ADAL" clId="{27CACB8D-E545-49CD-8BB0-77BA0C979D85}" dt="2018-10-25T18:57:33.219" v="175" actId="26606"/>
          <ac:spMkLst>
            <pc:docMk/>
            <pc:sldMk cId="2660340394" sldId="1621"/>
            <ac:spMk id="17" creationId="{87F8D8BE-3DF3-4EF1-BD5E-7A2E41A4A872}"/>
          </ac:spMkLst>
        </pc:spChg>
        <pc:spChg chg="add del mod">
          <ac:chgData name="Jeff Wagner" userId="88ef95cb-d269-4d78-b3f1-131ced00cf52" providerId="ADAL" clId="{27CACB8D-E545-49CD-8BB0-77BA0C979D85}" dt="2018-10-25T18:54:11.116" v="153"/>
          <ac:spMkLst>
            <pc:docMk/>
            <pc:sldMk cId="2660340394" sldId="1621"/>
            <ac:spMk id="18" creationId="{60813FED-3F1A-464F-BB41-1D3483D05B69}"/>
          </ac:spMkLst>
        </pc:spChg>
        <pc:spChg chg="add del mod">
          <ac:chgData name="Jeff Wagner" userId="88ef95cb-d269-4d78-b3f1-131ced00cf52" providerId="ADAL" clId="{27CACB8D-E545-49CD-8BB0-77BA0C979D85}" dt="2018-10-25T18:54:11.116" v="153"/>
          <ac:spMkLst>
            <pc:docMk/>
            <pc:sldMk cId="2660340394" sldId="1621"/>
            <ac:spMk id="19" creationId="{21384C4E-FFA0-4897-BA55-02EE5D9ADF4C}"/>
          </ac:spMkLst>
        </pc:spChg>
        <pc:spChg chg="add del">
          <ac:chgData name="Jeff Wagner" userId="88ef95cb-d269-4d78-b3f1-131ced00cf52" providerId="ADAL" clId="{27CACB8D-E545-49CD-8BB0-77BA0C979D85}" dt="2018-10-25T18:57:33.124" v="174" actId="26606"/>
          <ac:spMkLst>
            <pc:docMk/>
            <pc:sldMk cId="2660340394" sldId="1621"/>
            <ac:spMk id="22" creationId="{8D70B121-56F4-4848-B38B-182089D909FA}"/>
          </ac:spMkLst>
        </pc:spChg>
        <pc:spChg chg="add del">
          <ac:chgData name="Jeff Wagner" userId="88ef95cb-d269-4d78-b3f1-131ced00cf52" providerId="ADAL" clId="{27CACB8D-E545-49CD-8BB0-77BA0C979D85}" dt="2018-10-25T18:57:40.450" v="177"/>
          <ac:spMkLst>
            <pc:docMk/>
            <pc:sldMk cId="2660340394" sldId="1621"/>
            <ac:spMk id="26" creationId="{73DE2CFE-42F2-48F0-8706-5264E012B10C}"/>
          </ac:spMkLst>
        </pc:spChg>
        <pc:spChg chg="add">
          <ac:chgData name="Jeff Wagner" userId="88ef95cb-d269-4d78-b3f1-131ced00cf52" providerId="ADAL" clId="{27CACB8D-E545-49CD-8BB0-77BA0C979D85}" dt="2018-10-25T18:58:28.857" v="193" actId="26606"/>
          <ac:spMkLst>
            <pc:docMk/>
            <pc:sldMk cId="2660340394" sldId="1621"/>
            <ac:spMk id="32" creationId="{876248C8-0720-48AB-91BA-5F530BB41E5E}"/>
          </ac:spMkLst>
        </pc:spChg>
        <pc:spChg chg="add">
          <ac:chgData name="Jeff Wagner" userId="88ef95cb-d269-4d78-b3f1-131ced00cf52" providerId="ADAL" clId="{27CACB8D-E545-49CD-8BB0-77BA0C979D85}" dt="2018-10-25T18:58:28.857" v="193" actId="26606"/>
          <ac:spMkLst>
            <pc:docMk/>
            <pc:sldMk cId="2660340394" sldId="1621"/>
            <ac:spMk id="34" creationId="{523BEDA7-D0B8-4802-8168-92452653BC9F}"/>
          </ac:spMkLst>
        </pc:spChg>
        <pc:spChg chg="add">
          <ac:chgData name="Jeff Wagner" userId="88ef95cb-d269-4d78-b3f1-131ced00cf52" providerId="ADAL" clId="{27CACB8D-E545-49CD-8BB0-77BA0C979D85}" dt="2018-10-25T18:58:28.857" v="193" actId="26606"/>
          <ac:spMkLst>
            <pc:docMk/>
            <pc:sldMk cId="2660340394" sldId="1621"/>
            <ac:spMk id="36" creationId="{D2EFF34B-7B1A-4F9D-8CEE-A40962BC7C21}"/>
          </ac:spMkLst>
        </pc:spChg>
        <pc:graphicFrameChg chg="add mod modGraphic">
          <ac:chgData name="Jeff Wagner" userId="88ef95cb-d269-4d78-b3f1-131ced00cf52" providerId="ADAL" clId="{27CACB8D-E545-49CD-8BB0-77BA0C979D85}" dt="2018-10-25T18:58:28.857" v="193" actId="26606"/>
          <ac:graphicFrameMkLst>
            <pc:docMk/>
            <pc:sldMk cId="2660340394" sldId="1621"/>
            <ac:graphicFrameMk id="27" creationId="{0A892E5B-48EE-4539-95B9-21BB0791793C}"/>
          </ac:graphicFrameMkLst>
        </pc:graphicFrameChg>
        <pc:cxnChg chg="add del">
          <ac:chgData name="Jeff Wagner" userId="88ef95cb-d269-4d78-b3f1-131ced00cf52" providerId="ADAL" clId="{27CACB8D-E545-49CD-8BB0-77BA0C979D85}" dt="2018-10-25T18:57:33.124" v="174" actId="26606"/>
          <ac:cxnSpMkLst>
            <pc:docMk/>
            <pc:sldMk cId="2660340394" sldId="1621"/>
            <ac:cxnSpMk id="24" creationId="{2D72A2C9-F3CA-4216-8BAD-FA4C970C3C4E}"/>
          </ac:cxnSpMkLst>
        </pc:cxnChg>
      </pc:sldChg>
      <pc:sldChg chg="addSp delSp modSp add modTransition">
        <pc:chgData name="Jeff Wagner" userId="88ef95cb-d269-4d78-b3f1-131ced00cf52" providerId="ADAL" clId="{27CACB8D-E545-49CD-8BB0-77BA0C979D85}" dt="2018-10-25T20:06:40.860" v="451" actId="5793"/>
        <pc:sldMkLst>
          <pc:docMk/>
          <pc:sldMk cId="4201738937" sldId="1622"/>
        </pc:sldMkLst>
        <pc:spChg chg="del">
          <ac:chgData name="Jeff Wagner" userId="88ef95cb-d269-4d78-b3f1-131ced00cf52" providerId="ADAL" clId="{27CACB8D-E545-49CD-8BB0-77BA0C979D85}" dt="2018-10-25T18:38:17.375" v="19"/>
          <ac:spMkLst>
            <pc:docMk/>
            <pc:sldMk cId="4201738937" sldId="1622"/>
            <ac:spMk id="2" creationId="{442FE09B-2BC0-411B-B263-39E394475675}"/>
          </ac:spMkLst>
        </pc:spChg>
        <pc:spChg chg="del">
          <ac:chgData name="Jeff Wagner" userId="88ef95cb-d269-4d78-b3f1-131ced00cf52" providerId="ADAL" clId="{27CACB8D-E545-49CD-8BB0-77BA0C979D85}" dt="2018-10-25T18:38:17.375" v="19"/>
          <ac:spMkLst>
            <pc:docMk/>
            <pc:sldMk cId="4201738937" sldId="1622"/>
            <ac:spMk id="3" creationId="{3BBB3D87-B9DE-4BB8-A396-3EE724E8C1DC}"/>
          </ac:spMkLst>
        </pc:spChg>
        <pc:spChg chg="add mod">
          <ac:chgData name="Jeff Wagner" userId="88ef95cb-d269-4d78-b3f1-131ced00cf52" providerId="ADAL" clId="{27CACB8D-E545-49CD-8BB0-77BA0C979D85}" dt="2018-10-25T20:06:40.860" v="451" actId="5793"/>
          <ac:spMkLst>
            <pc:docMk/>
            <pc:sldMk cId="4201738937" sldId="1622"/>
            <ac:spMk id="4" creationId="{8654599E-4FA5-4340-8C0E-C8B12C5213F3}"/>
          </ac:spMkLst>
        </pc:spChg>
        <pc:spChg chg="add del mod">
          <ac:chgData name="Jeff Wagner" userId="88ef95cb-d269-4d78-b3f1-131ced00cf52" providerId="ADAL" clId="{27CACB8D-E545-49CD-8BB0-77BA0C979D85}" dt="2018-10-25T18:38:45.534" v="34" actId="478"/>
          <ac:spMkLst>
            <pc:docMk/>
            <pc:sldMk cId="4201738937" sldId="1622"/>
            <ac:spMk id="5" creationId="{59CDF872-D6D7-47E5-BA83-14532491691B}"/>
          </ac:spMkLst>
        </pc:spChg>
      </pc:sldChg>
      <pc:sldChg chg="addSp delSp modSp add">
        <pc:chgData name="Jeff Wagner" userId="88ef95cb-d269-4d78-b3f1-131ced00cf52" providerId="ADAL" clId="{27CACB8D-E545-49CD-8BB0-77BA0C979D85}" dt="2018-10-25T20:07:07.510" v="468" actId="20577"/>
        <pc:sldMkLst>
          <pc:docMk/>
          <pc:sldMk cId="1030056745" sldId="1623"/>
        </pc:sldMkLst>
        <pc:spChg chg="del">
          <ac:chgData name="Jeff Wagner" userId="88ef95cb-d269-4d78-b3f1-131ced00cf52" providerId="ADAL" clId="{27CACB8D-E545-49CD-8BB0-77BA0C979D85}" dt="2018-10-25T20:07:02.906" v="452"/>
          <ac:spMkLst>
            <pc:docMk/>
            <pc:sldMk cId="1030056745" sldId="1623"/>
            <ac:spMk id="2" creationId="{769B703B-3E74-48EB-A668-0699839F584E}"/>
          </ac:spMkLst>
        </pc:spChg>
        <pc:spChg chg="del">
          <ac:chgData name="Jeff Wagner" userId="88ef95cb-d269-4d78-b3f1-131ced00cf52" providerId="ADAL" clId="{27CACB8D-E545-49CD-8BB0-77BA0C979D85}" dt="2018-10-25T20:07:02.906" v="452"/>
          <ac:spMkLst>
            <pc:docMk/>
            <pc:sldMk cId="1030056745" sldId="1623"/>
            <ac:spMk id="3" creationId="{B8306D4F-3644-4255-9A64-8C7E5348F217}"/>
          </ac:spMkLst>
        </pc:spChg>
        <pc:spChg chg="add mod">
          <ac:chgData name="Jeff Wagner" userId="88ef95cb-d269-4d78-b3f1-131ced00cf52" providerId="ADAL" clId="{27CACB8D-E545-49CD-8BB0-77BA0C979D85}" dt="2018-10-25T20:07:07.510" v="468" actId="20577"/>
          <ac:spMkLst>
            <pc:docMk/>
            <pc:sldMk cId="1030056745" sldId="1623"/>
            <ac:spMk id="4" creationId="{EAA7693E-4B57-4216-A9FD-4F0C80555411}"/>
          </ac:spMkLst>
        </pc:spChg>
        <pc:spChg chg="add mod">
          <ac:chgData name="Jeff Wagner" userId="88ef95cb-d269-4d78-b3f1-131ced00cf52" providerId="ADAL" clId="{27CACB8D-E545-49CD-8BB0-77BA0C979D85}" dt="2018-10-25T20:07:02.906" v="452"/>
          <ac:spMkLst>
            <pc:docMk/>
            <pc:sldMk cId="1030056745" sldId="1623"/>
            <ac:spMk id="5" creationId="{9B006418-51BE-4B48-ACD4-135AE6584BA6}"/>
          </ac:spMkLst>
        </pc:spChg>
      </pc:sldChg>
      <pc:sldChg chg="addSp delSp modSp add modTransition">
        <pc:chgData name="Jeff Wagner" userId="88ef95cb-d269-4d78-b3f1-131ced00cf52" providerId="ADAL" clId="{27CACB8D-E545-49CD-8BB0-77BA0C979D85}" dt="2018-10-25T19:04:29.349" v="422" actId="20577"/>
        <pc:sldMkLst>
          <pc:docMk/>
          <pc:sldMk cId="206509471" sldId="1624"/>
        </pc:sldMkLst>
        <pc:spChg chg="del">
          <ac:chgData name="Jeff Wagner" userId="88ef95cb-d269-4d78-b3f1-131ced00cf52" providerId="ADAL" clId="{27CACB8D-E545-49CD-8BB0-77BA0C979D85}" dt="2018-10-25T19:02:43.366" v="382"/>
          <ac:spMkLst>
            <pc:docMk/>
            <pc:sldMk cId="206509471" sldId="1624"/>
            <ac:spMk id="2" creationId="{7EE2B953-BB0C-4693-B8BC-9A84D77AE31D}"/>
          </ac:spMkLst>
        </pc:spChg>
        <pc:spChg chg="add mod">
          <ac:chgData name="Jeff Wagner" userId="88ef95cb-d269-4d78-b3f1-131ced00cf52" providerId="ADAL" clId="{27CACB8D-E545-49CD-8BB0-77BA0C979D85}" dt="2018-10-25T19:03:38.240" v="397" actId="20577"/>
          <ac:spMkLst>
            <pc:docMk/>
            <pc:sldMk cId="206509471" sldId="1624"/>
            <ac:spMk id="3" creationId="{077A6E53-F9B7-432B-B5FF-EE2622157AD0}"/>
          </ac:spMkLst>
        </pc:spChg>
        <pc:spChg chg="add mod">
          <ac:chgData name="Jeff Wagner" userId="88ef95cb-d269-4d78-b3f1-131ced00cf52" providerId="ADAL" clId="{27CACB8D-E545-49CD-8BB0-77BA0C979D85}" dt="2018-10-25T19:04:29.349" v="422" actId="20577"/>
          <ac:spMkLst>
            <pc:docMk/>
            <pc:sldMk cId="206509471" sldId="1624"/>
            <ac:spMk id="4" creationId="{EEBC3780-83AA-4099-BAE4-C666B6432359}"/>
          </ac:spMkLst>
        </pc:spChg>
      </pc:sldChg>
      <pc:sldChg chg="modSp add">
        <pc:chgData name="Jeff Wagner" userId="88ef95cb-d269-4d78-b3f1-131ced00cf52" providerId="ADAL" clId="{27CACB8D-E545-49CD-8BB0-77BA0C979D85}" dt="2018-10-25T20:05:56.271" v="429" actId="207"/>
        <pc:sldMkLst>
          <pc:docMk/>
          <pc:sldMk cId="1066758002" sldId="1625"/>
        </pc:sldMkLst>
        <pc:grpChg chg="mod">
          <ac:chgData name="Jeff Wagner" userId="88ef95cb-d269-4d78-b3f1-131ced00cf52" providerId="ADAL" clId="{27CACB8D-E545-49CD-8BB0-77BA0C979D85}" dt="2018-10-25T20:05:56.271" v="429" actId="207"/>
          <ac:grpSpMkLst>
            <pc:docMk/>
            <pc:sldMk cId="1066758002" sldId="1625"/>
            <ac:grpSpMk id="33" creationId="{1E38F548-560F-44E7-8258-93EBBE1FF904}"/>
          </ac:grpSpMkLst>
        </pc:grpChg>
        <pc:grpChg chg="mod">
          <ac:chgData name="Jeff Wagner" userId="88ef95cb-d269-4d78-b3f1-131ced00cf52" providerId="ADAL" clId="{27CACB8D-E545-49CD-8BB0-77BA0C979D85}" dt="2018-10-25T20:05:56.271" v="429" actId="207"/>
          <ac:grpSpMkLst>
            <pc:docMk/>
            <pc:sldMk cId="1066758002" sldId="1625"/>
            <ac:grpSpMk id="46" creationId="{2736EDCD-87D6-4A20-B7E8-289178E5E65A}"/>
          </ac:grpSpMkLst>
        </pc:grpChg>
        <pc:grpChg chg="mod">
          <ac:chgData name="Jeff Wagner" userId="88ef95cb-d269-4d78-b3f1-131ced00cf52" providerId="ADAL" clId="{27CACB8D-E545-49CD-8BB0-77BA0C979D85}" dt="2018-10-25T20:05:56.271" v="429" actId="207"/>
          <ac:grpSpMkLst>
            <pc:docMk/>
            <pc:sldMk cId="1066758002" sldId="1625"/>
            <ac:grpSpMk id="49" creationId="{9CDCC862-6998-4494-8E9B-976141EE089A}"/>
          </ac:grpSpMkLst>
        </pc:grpChg>
        <pc:grpChg chg="mod">
          <ac:chgData name="Jeff Wagner" userId="88ef95cb-d269-4d78-b3f1-131ced00cf52" providerId="ADAL" clId="{27CACB8D-E545-49CD-8BB0-77BA0C979D85}" dt="2018-10-25T20:05:56.271" v="429" actId="207"/>
          <ac:grpSpMkLst>
            <pc:docMk/>
            <pc:sldMk cId="1066758002" sldId="1625"/>
            <ac:grpSpMk id="52" creationId="{F66CA573-4890-4FCF-ABEB-DAC93A3A2E57}"/>
          </ac:grpSpMkLst>
        </pc:grpChg>
      </pc:sldChg>
      <pc:sldMasterChg chg="delSldLayout">
        <pc:chgData name="Jeff Wagner" userId="88ef95cb-d269-4d78-b3f1-131ced00cf52" providerId="ADAL" clId="{27CACB8D-E545-49CD-8BB0-77BA0C979D85}" dt="2018-10-25T18:39:31.890" v="46" actId="2696"/>
        <pc:sldMasterMkLst>
          <pc:docMk/>
          <pc:sldMasterMk cId="1881724970" sldId="2147484551"/>
        </pc:sldMasterMkLst>
        <pc:sldLayoutChg chg="del">
          <pc:chgData name="Jeff Wagner" userId="88ef95cb-d269-4d78-b3f1-131ced00cf52" providerId="ADAL" clId="{27CACB8D-E545-49CD-8BB0-77BA0C979D85}" dt="2018-10-25T18:39:31.890" v="46" actId="2696"/>
          <pc:sldLayoutMkLst>
            <pc:docMk/>
            <pc:sldMasterMk cId="1881724970" sldId="2147484551"/>
            <pc:sldLayoutMk cId="772925452" sldId="2147484574"/>
          </pc:sldLayoutMkLst>
        </pc:sldLayoutChg>
      </pc:sldMasterChg>
      <pc:sldMasterChg chg="addSp modTransition">
        <pc:chgData name="Jeff Wagner" userId="88ef95cb-d269-4d78-b3f1-131ced00cf52" providerId="ADAL" clId="{27CACB8D-E545-49CD-8BB0-77BA0C979D85}" dt="2018-10-25T18:54:34.837" v="154"/>
        <pc:sldMasterMkLst>
          <pc:docMk/>
          <pc:sldMasterMk cId="234412850" sldId="2147484581"/>
        </pc:sldMasterMkLst>
        <pc:picChg chg="add">
          <ac:chgData name="Jeff Wagner" userId="88ef95cb-d269-4d78-b3f1-131ced00cf52" providerId="ADAL" clId="{27CACB8D-E545-49CD-8BB0-77BA0C979D85}" dt="2018-10-25T18:54:34.837" v="154"/>
          <ac:picMkLst>
            <pc:docMk/>
            <pc:sldMasterMk cId="234412850" sldId="2147484581"/>
            <ac:picMk id="7" creationId="{65591DC7-877D-47B8-BA04-2F94DBA28C8A}"/>
          </ac:picMkLst>
        </pc:picChg>
      </pc:sldMasterChg>
      <pc:sldMasterChg chg="addSp modTransition">
        <pc:chgData name="Jeff Wagner" userId="88ef95cb-d269-4d78-b3f1-131ced00cf52" providerId="ADAL" clId="{27CACB8D-E545-49CD-8BB0-77BA0C979D85}" dt="2018-10-25T18:55:16.979" v="159"/>
        <pc:sldMasterMkLst>
          <pc:docMk/>
          <pc:sldMasterMk cId="3586518672" sldId="2147484597"/>
        </pc:sldMasterMkLst>
        <pc:picChg chg="add">
          <ac:chgData name="Jeff Wagner" userId="88ef95cb-d269-4d78-b3f1-131ced00cf52" providerId="ADAL" clId="{27CACB8D-E545-49CD-8BB0-77BA0C979D85}" dt="2018-10-25T18:55:16.979" v="159"/>
          <ac:picMkLst>
            <pc:docMk/>
            <pc:sldMasterMk cId="3586518672" sldId="2147484597"/>
            <ac:picMk id="18" creationId="{E863DE54-28A1-41CE-B44A-A11CB09E3736}"/>
          </ac:picMkLst>
        </pc:picChg>
      </pc:sldMasterChg>
      <pc:sldMasterChg chg="addSp modTransition">
        <pc:chgData name="Jeff Wagner" userId="88ef95cb-d269-4d78-b3f1-131ced00cf52" providerId="ADAL" clId="{27CACB8D-E545-49CD-8BB0-77BA0C979D85}" dt="2018-10-25T18:55:20.731" v="162"/>
        <pc:sldMasterMkLst>
          <pc:docMk/>
          <pc:sldMasterMk cId="3522896298" sldId="2147484618"/>
        </pc:sldMasterMkLst>
        <pc:picChg chg="add">
          <ac:chgData name="Jeff Wagner" userId="88ef95cb-d269-4d78-b3f1-131ced00cf52" providerId="ADAL" clId="{27CACB8D-E545-49CD-8BB0-77BA0C979D85}" dt="2018-10-25T18:55:20.731" v="162"/>
          <ac:picMkLst>
            <pc:docMk/>
            <pc:sldMasterMk cId="3522896298" sldId="2147484618"/>
            <ac:picMk id="11" creationId="{60662AE1-6EA4-4477-97D9-D2F3FBC99342}"/>
          </ac:picMkLst>
        </pc:picChg>
      </pc:sldMasterChg>
      <pc:sldMasterChg chg="addSp modTransition">
        <pc:chgData name="Jeff Wagner" userId="88ef95cb-d269-4d78-b3f1-131ced00cf52" providerId="ADAL" clId="{27CACB8D-E545-49CD-8BB0-77BA0C979D85}" dt="2018-10-25T18:55:25.903" v="165"/>
        <pc:sldMasterMkLst>
          <pc:docMk/>
          <pc:sldMasterMk cId="2919204301" sldId="2147484634"/>
        </pc:sldMasterMkLst>
        <pc:picChg chg="add">
          <ac:chgData name="Jeff Wagner" userId="88ef95cb-d269-4d78-b3f1-131ced00cf52" providerId="ADAL" clId="{27CACB8D-E545-49CD-8BB0-77BA0C979D85}" dt="2018-10-25T18:55:25.903" v="165"/>
          <ac:picMkLst>
            <pc:docMk/>
            <pc:sldMasterMk cId="2919204301" sldId="2147484634"/>
            <ac:picMk id="7" creationId="{33F24FFD-9C3F-440F-8A8C-5DB221D6596C}"/>
          </ac:picMkLst>
        </pc:picChg>
      </pc:sldMasterChg>
      <pc:sldMasterChg chg="addSp modTransition">
        <pc:chgData name="Jeff Wagner" userId="88ef95cb-d269-4d78-b3f1-131ced00cf52" providerId="ADAL" clId="{27CACB8D-E545-49CD-8BB0-77BA0C979D85}" dt="2018-10-25T18:57:15.038" v="170"/>
        <pc:sldMasterMkLst>
          <pc:docMk/>
          <pc:sldMasterMk cId="3103532794" sldId="2147484650"/>
        </pc:sldMasterMkLst>
        <pc:picChg chg="add">
          <ac:chgData name="Jeff Wagner" userId="88ef95cb-d269-4d78-b3f1-131ced00cf52" providerId="ADAL" clId="{27CACB8D-E545-49CD-8BB0-77BA0C979D85}" dt="2018-10-25T18:57:15.038" v="170"/>
          <ac:picMkLst>
            <pc:docMk/>
            <pc:sldMasterMk cId="3103532794" sldId="2147484650"/>
            <ac:picMk id="7" creationId="{7F166CA0-02D0-4870-908A-246715A56DDA}"/>
          </ac:picMkLst>
        </pc:picChg>
      </pc:sldMasterChg>
      <pc:sldMasterChg chg="addSp modTransition">
        <pc:chgData name="Jeff Wagner" userId="88ef95cb-d269-4d78-b3f1-131ced00cf52" providerId="ADAL" clId="{27CACB8D-E545-49CD-8BB0-77BA0C979D85}" dt="2018-10-25T18:57:40.450" v="177"/>
        <pc:sldMasterMkLst>
          <pc:docMk/>
          <pc:sldMasterMk cId="88501930" sldId="2147484666"/>
        </pc:sldMasterMkLst>
        <pc:picChg chg="add">
          <ac:chgData name="Jeff Wagner" userId="88ef95cb-d269-4d78-b3f1-131ced00cf52" providerId="ADAL" clId="{27CACB8D-E545-49CD-8BB0-77BA0C979D85}" dt="2018-10-25T18:57:40.450" v="177"/>
          <ac:picMkLst>
            <pc:docMk/>
            <pc:sldMasterMk cId="88501930" sldId="2147484666"/>
            <ac:picMk id="7" creationId="{3981F6CC-E723-4A34-B026-537D43444DEE}"/>
          </ac:picMkLst>
        </pc:picChg>
      </pc:sldMasterChg>
      <pc:sldMasterChg chg="addSp modTransition">
        <pc:chgData name="Jeff Wagner" userId="88ef95cb-d269-4d78-b3f1-131ced00cf52" providerId="ADAL" clId="{27CACB8D-E545-49CD-8BB0-77BA0C979D85}" dt="2018-10-25T18:57:48.762" v="178"/>
        <pc:sldMasterMkLst>
          <pc:docMk/>
          <pc:sldMasterMk cId="934597097" sldId="2147484682"/>
        </pc:sldMasterMkLst>
        <pc:picChg chg="add">
          <ac:chgData name="Jeff Wagner" userId="88ef95cb-d269-4d78-b3f1-131ced00cf52" providerId="ADAL" clId="{27CACB8D-E545-49CD-8BB0-77BA0C979D85}" dt="2018-10-25T18:57:48.762" v="178"/>
          <ac:picMkLst>
            <pc:docMk/>
            <pc:sldMasterMk cId="934597097" sldId="2147484682"/>
            <ac:picMk id="36" creationId="{8F45C4AB-574A-4437-9B28-9F85BC7E72AA}"/>
          </ac:picMkLst>
        </pc:picChg>
      </pc:sldMasterChg>
      <pc:sldMasterChg chg="addSp modTransition">
        <pc:chgData name="Jeff Wagner" userId="88ef95cb-d269-4d78-b3f1-131ced00cf52" providerId="ADAL" clId="{27CACB8D-E545-49CD-8BB0-77BA0C979D85}" dt="2018-10-25T18:57:55.051" v="181"/>
        <pc:sldMasterMkLst>
          <pc:docMk/>
          <pc:sldMasterMk cId="1321804810" sldId="2147484703"/>
        </pc:sldMasterMkLst>
        <pc:picChg chg="add">
          <ac:chgData name="Jeff Wagner" userId="88ef95cb-d269-4d78-b3f1-131ced00cf52" providerId="ADAL" clId="{27CACB8D-E545-49CD-8BB0-77BA0C979D85}" dt="2018-10-25T18:57:55.051" v="181"/>
          <ac:picMkLst>
            <pc:docMk/>
            <pc:sldMasterMk cId="1321804810" sldId="2147484703"/>
            <ac:picMk id="11" creationId="{C74E55F4-D472-4219-A730-4FF549F0BD92}"/>
          </ac:picMkLst>
        </pc:picChg>
      </pc:sldMasterChg>
      <pc:sldMasterChg chg="addSp modTransition">
        <pc:chgData name="Jeff Wagner" userId="88ef95cb-d269-4d78-b3f1-131ced00cf52" providerId="ADAL" clId="{27CACB8D-E545-49CD-8BB0-77BA0C979D85}" dt="2018-10-25T18:58:01.617" v="184"/>
        <pc:sldMasterMkLst>
          <pc:docMk/>
          <pc:sldMasterMk cId="537154334" sldId="2147484719"/>
        </pc:sldMasterMkLst>
        <pc:picChg chg="add">
          <ac:chgData name="Jeff Wagner" userId="88ef95cb-d269-4d78-b3f1-131ced00cf52" providerId="ADAL" clId="{27CACB8D-E545-49CD-8BB0-77BA0C979D85}" dt="2018-10-25T18:58:01.617" v="184"/>
          <ac:picMkLst>
            <pc:docMk/>
            <pc:sldMasterMk cId="537154334" sldId="2147484719"/>
            <ac:picMk id="11" creationId="{B3F03B33-D6EF-4998-985A-ADA830CC9EA6}"/>
          </ac:picMkLst>
        </pc:picChg>
      </pc:sldMasterChg>
      <pc:sldMasterChg chg="addSp modTransition">
        <pc:chgData name="Jeff Wagner" userId="88ef95cb-d269-4d78-b3f1-131ced00cf52" providerId="ADAL" clId="{27CACB8D-E545-49CD-8BB0-77BA0C979D85}" dt="2018-10-25T18:58:04.423" v="185"/>
        <pc:sldMasterMkLst>
          <pc:docMk/>
          <pc:sldMasterMk cId="899028608" sldId="2147484735"/>
        </pc:sldMasterMkLst>
        <pc:picChg chg="add">
          <ac:chgData name="Jeff Wagner" userId="88ef95cb-d269-4d78-b3f1-131ced00cf52" providerId="ADAL" clId="{27CACB8D-E545-49CD-8BB0-77BA0C979D85}" dt="2018-10-25T18:58:04.423" v="185"/>
          <ac:picMkLst>
            <pc:docMk/>
            <pc:sldMasterMk cId="899028608" sldId="2147484735"/>
            <ac:picMk id="10" creationId="{6EB082D7-903C-4C26-A13B-68DDEA0F2172}"/>
          </ac:picMkLst>
        </pc:picChg>
      </pc:sldMasterChg>
      <pc:sldMasterChg chg="addSp modTransition">
        <pc:chgData name="Jeff Wagner" userId="88ef95cb-d269-4d78-b3f1-131ced00cf52" providerId="ADAL" clId="{27CACB8D-E545-49CD-8BB0-77BA0C979D85}" dt="2018-10-25T18:58:07.397" v="187"/>
        <pc:sldMasterMkLst>
          <pc:docMk/>
          <pc:sldMasterMk cId="2761073309" sldId="2147484751"/>
        </pc:sldMasterMkLst>
        <pc:picChg chg="add">
          <ac:chgData name="Jeff Wagner" userId="88ef95cb-d269-4d78-b3f1-131ced00cf52" providerId="ADAL" clId="{27CACB8D-E545-49CD-8BB0-77BA0C979D85}" dt="2018-10-25T18:58:07.397" v="187"/>
          <ac:picMkLst>
            <pc:docMk/>
            <pc:sldMasterMk cId="2761073309" sldId="2147484751"/>
            <ac:picMk id="10" creationId="{4BE0DD25-5474-46D2-89B9-056996653C24}"/>
          </ac:picMkLst>
        </pc:picChg>
      </pc:sldMasterChg>
      <pc:sldMasterChg chg="addSp modTransition">
        <pc:chgData name="Jeff Wagner" userId="88ef95cb-d269-4d78-b3f1-131ced00cf52" providerId="ADAL" clId="{27CACB8D-E545-49CD-8BB0-77BA0C979D85}" dt="2018-10-25T18:58:22.108" v="191"/>
        <pc:sldMasterMkLst>
          <pc:docMk/>
          <pc:sldMasterMk cId="3479036928" sldId="2147484767"/>
        </pc:sldMasterMkLst>
        <pc:picChg chg="add">
          <ac:chgData name="Jeff Wagner" userId="88ef95cb-d269-4d78-b3f1-131ced00cf52" providerId="ADAL" clId="{27CACB8D-E545-49CD-8BB0-77BA0C979D85}" dt="2018-10-25T18:58:22.108" v="191"/>
          <ac:picMkLst>
            <pc:docMk/>
            <pc:sldMasterMk cId="3479036928" sldId="2147484767"/>
            <ac:picMk id="7" creationId="{CBA22458-C58D-4FC0-910B-08CBE957A95E}"/>
          </ac:picMkLst>
        </pc:picChg>
      </pc:sldMasterChg>
    </pc:docChg>
  </pc:docChgLst>
  <pc:docChgLst>
    <pc:chgData name="Jeff Wagner" userId="88ef95cb-d269-4d78-b3f1-131ced00cf52" providerId="ADAL" clId="{DFE5DA0B-D5EB-4AD4-8593-68B013F4DB1D}"/>
    <pc:docChg chg="undo custSel mod addSld delSld modSld sldOrd modSection">
      <pc:chgData name="Jeff Wagner" userId="88ef95cb-d269-4d78-b3f1-131ced00cf52" providerId="ADAL" clId="{DFE5DA0B-D5EB-4AD4-8593-68B013F4DB1D}" dt="2018-10-28T13:27:46.246" v="389"/>
      <pc:docMkLst>
        <pc:docMk/>
      </pc:docMkLst>
      <pc:sldChg chg="add del">
        <pc:chgData name="Jeff Wagner" userId="88ef95cb-d269-4d78-b3f1-131ced00cf52" providerId="ADAL" clId="{DFE5DA0B-D5EB-4AD4-8593-68B013F4DB1D}" dt="2018-10-28T13:15:16.362" v="317" actId="2696"/>
        <pc:sldMkLst>
          <pc:docMk/>
          <pc:sldMk cId="3197489770" sldId="260"/>
        </pc:sldMkLst>
      </pc:sldChg>
      <pc:sldChg chg="add del">
        <pc:chgData name="Jeff Wagner" userId="88ef95cb-d269-4d78-b3f1-131ced00cf52" providerId="ADAL" clId="{DFE5DA0B-D5EB-4AD4-8593-68B013F4DB1D}" dt="2018-10-28T13:15:17.823" v="318" actId="2696"/>
        <pc:sldMkLst>
          <pc:docMk/>
          <pc:sldMk cId="4282852674" sldId="261"/>
        </pc:sldMkLst>
      </pc:sldChg>
      <pc:sldChg chg="del">
        <pc:chgData name="Jeff Wagner" userId="88ef95cb-d269-4d78-b3f1-131ced00cf52" providerId="ADAL" clId="{DFE5DA0B-D5EB-4AD4-8593-68B013F4DB1D}" dt="2018-10-25T22:57:05.427" v="294" actId="2696"/>
        <pc:sldMkLst>
          <pc:docMk/>
          <pc:sldMk cId="3656378560" sldId="1552"/>
        </pc:sldMkLst>
      </pc:sldChg>
      <pc:sldChg chg="modSp del">
        <pc:chgData name="Jeff Wagner" userId="88ef95cb-d269-4d78-b3f1-131ced00cf52" providerId="ADAL" clId="{DFE5DA0B-D5EB-4AD4-8593-68B013F4DB1D}" dt="2018-10-25T22:56:06.416" v="286" actId="2696"/>
        <pc:sldMkLst>
          <pc:docMk/>
          <pc:sldMk cId="2701158252" sldId="1553"/>
        </pc:sldMkLst>
        <pc:spChg chg="mod">
          <ac:chgData name="Jeff Wagner" userId="88ef95cb-d269-4d78-b3f1-131ced00cf52" providerId="ADAL" clId="{DFE5DA0B-D5EB-4AD4-8593-68B013F4DB1D}" dt="2018-10-25T20:15:20.769" v="273" actId="27636"/>
          <ac:spMkLst>
            <pc:docMk/>
            <pc:sldMk cId="2701158252" sldId="1553"/>
            <ac:spMk id="4" creationId="{00000000-0000-0000-0000-000000000000}"/>
          </ac:spMkLst>
        </pc:spChg>
      </pc:sldChg>
      <pc:sldChg chg="addSp delSp add del setBg delDesignElem">
        <pc:chgData name="Jeff Wagner" userId="88ef95cb-d269-4d78-b3f1-131ced00cf52" providerId="ADAL" clId="{DFE5DA0B-D5EB-4AD4-8593-68B013F4DB1D}" dt="2018-10-28T13:15:05.680" v="306" actId="2696"/>
        <pc:sldMkLst>
          <pc:docMk/>
          <pc:sldMk cId="1951057381" sldId="1561"/>
        </pc:sldMkLst>
        <pc:spChg chg="add del">
          <ac:chgData name="Jeff Wagner" userId="88ef95cb-d269-4d78-b3f1-131ced00cf52" providerId="ADAL" clId="{DFE5DA0B-D5EB-4AD4-8593-68B013F4DB1D}" dt="2018-10-25T22:56:46.807" v="291"/>
          <ac:spMkLst>
            <pc:docMk/>
            <pc:sldMk cId="1951057381" sldId="1561"/>
            <ac:spMk id="10" creationId="{8D70B121-56F4-4848-B38B-182089D909FA}"/>
          </ac:spMkLst>
        </pc:spChg>
        <pc:cxnChg chg="add del">
          <ac:chgData name="Jeff Wagner" userId="88ef95cb-d269-4d78-b3f1-131ced00cf52" providerId="ADAL" clId="{DFE5DA0B-D5EB-4AD4-8593-68B013F4DB1D}" dt="2018-10-25T22:56:46.807" v="291"/>
          <ac:cxnSpMkLst>
            <pc:docMk/>
            <pc:sldMk cId="1951057381" sldId="1561"/>
            <ac:cxnSpMk id="12" creationId="{2D72A2C9-F3CA-4216-8BAD-FA4C970C3C4E}"/>
          </ac:cxnSpMkLst>
        </pc:cxnChg>
      </pc:sldChg>
      <pc:sldChg chg="add del">
        <pc:chgData name="Jeff Wagner" userId="88ef95cb-d269-4d78-b3f1-131ced00cf52" providerId="ADAL" clId="{DFE5DA0B-D5EB-4AD4-8593-68B013F4DB1D}" dt="2018-10-28T13:15:09.530" v="308" actId="2696"/>
        <pc:sldMkLst>
          <pc:docMk/>
          <pc:sldMk cId="4047682743" sldId="1562"/>
        </pc:sldMkLst>
      </pc:sldChg>
      <pc:sldChg chg="add del">
        <pc:chgData name="Jeff Wagner" userId="88ef95cb-d269-4d78-b3f1-131ced00cf52" providerId="ADAL" clId="{DFE5DA0B-D5EB-4AD4-8593-68B013F4DB1D}" dt="2018-10-28T13:15:10.571" v="309" actId="2696"/>
        <pc:sldMkLst>
          <pc:docMk/>
          <pc:sldMk cId="1012871989" sldId="1563"/>
        </pc:sldMkLst>
      </pc:sldChg>
      <pc:sldChg chg="addSp delSp add del setBg delDesignElem">
        <pc:chgData name="Jeff Wagner" userId="88ef95cb-d269-4d78-b3f1-131ced00cf52" providerId="ADAL" clId="{DFE5DA0B-D5EB-4AD4-8593-68B013F4DB1D}" dt="2018-10-28T13:15:08.703" v="307" actId="2696"/>
        <pc:sldMkLst>
          <pc:docMk/>
          <pc:sldMk cId="885733004" sldId="1566"/>
        </pc:sldMkLst>
        <pc:spChg chg="add del">
          <ac:chgData name="Jeff Wagner" userId="88ef95cb-d269-4d78-b3f1-131ced00cf52" providerId="ADAL" clId="{DFE5DA0B-D5EB-4AD4-8593-68B013F4DB1D}" dt="2018-10-25T22:56:46.807" v="291"/>
          <ac:spMkLst>
            <pc:docMk/>
            <pc:sldMk cId="885733004" sldId="1566"/>
            <ac:spMk id="10" creationId="{8D70B121-56F4-4848-B38B-182089D909FA}"/>
          </ac:spMkLst>
        </pc:spChg>
        <pc:cxnChg chg="add del">
          <ac:chgData name="Jeff Wagner" userId="88ef95cb-d269-4d78-b3f1-131ced00cf52" providerId="ADAL" clId="{DFE5DA0B-D5EB-4AD4-8593-68B013F4DB1D}" dt="2018-10-25T22:56:46.807" v="291"/>
          <ac:cxnSpMkLst>
            <pc:docMk/>
            <pc:sldMk cId="885733004" sldId="1566"/>
            <ac:cxnSpMk id="12" creationId="{2D72A2C9-F3CA-4216-8BAD-FA4C970C3C4E}"/>
          </ac:cxnSpMkLst>
        </pc:cxnChg>
      </pc:sldChg>
      <pc:sldChg chg="addSp delSp modSp">
        <pc:chgData name="Jeff Wagner" userId="88ef95cb-d269-4d78-b3f1-131ced00cf52" providerId="ADAL" clId="{DFE5DA0B-D5EB-4AD4-8593-68B013F4DB1D}" dt="2018-10-28T13:18:36.169" v="383" actId="1076"/>
        <pc:sldMkLst>
          <pc:docMk/>
          <pc:sldMk cId="403844728" sldId="1568"/>
        </pc:sldMkLst>
        <pc:spChg chg="mod">
          <ac:chgData name="Jeff Wagner" userId="88ef95cb-d269-4d78-b3f1-131ced00cf52" providerId="ADAL" clId="{DFE5DA0B-D5EB-4AD4-8593-68B013F4DB1D}" dt="2018-10-28T13:18:36.169" v="383" actId="1076"/>
          <ac:spMkLst>
            <pc:docMk/>
            <pc:sldMk cId="403844728" sldId="1568"/>
            <ac:spMk id="9" creationId="{69F63096-899E-4E8A-B7EC-7F796EE28834}"/>
          </ac:spMkLst>
        </pc:spChg>
        <pc:spChg chg="add del mod">
          <ac:chgData name="Jeff Wagner" userId="88ef95cb-d269-4d78-b3f1-131ced00cf52" providerId="ADAL" clId="{DFE5DA0B-D5EB-4AD4-8593-68B013F4DB1D}" dt="2018-10-25T20:12:38.352" v="141" actId="478"/>
          <ac:spMkLst>
            <pc:docMk/>
            <pc:sldMk cId="403844728" sldId="1568"/>
            <ac:spMk id="19" creationId="{5BA6D76D-22DC-41C8-A7AC-6D35521B0050}"/>
          </ac:spMkLst>
        </pc:spChg>
        <pc:spChg chg="add del mod">
          <ac:chgData name="Jeff Wagner" userId="88ef95cb-d269-4d78-b3f1-131ced00cf52" providerId="ADAL" clId="{DFE5DA0B-D5EB-4AD4-8593-68B013F4DB1D}" dt="2018-10-25T20:12:39.168" v="142" actId="478"/>
          <ac:spMkLst>
            <pc:docMk/>
            <pc:sldMk cId="403844728" sldId="1568"/>
            <ac:spMk id="20" creationId="{649EB120-837B-4CF7-8183-01A1FE1401D9}"/>
          </ac:spMkLst>
        </pc:spChg>
        <pc:spChg chg="mod">
          <ac:chgData name="Jeff Wagner" userId="88ef95cb-d269-4d78-b3f1-131ced00cf52" providerId="ADAL" clId="{DFE5DA0B-D5EB-4AD4-8593-68B013F4DB1D}" dt="2018-10-25T20:12:50.376" v="146" actId="20577"/>
          <ac:spMkLst>
            <pc:docMk/>
            <pc:sldMk cId="403844728" sldId="1568"/>
            <ac:spMk id="22" creationId="{1C6C3E5A-85C1-48E2-A4F3-8D11921549A7}"/>
          </ac:spMkLst>
        </pc:spChg>
        <pc:spChg chg="mod">
          <ac:chgData name="Jeff Wagner" userId="88ef95cb-d269-4d78-b3f1-131ced00cf52" providerId="ADAL" clId="{DFE5DA0B-D5EB-4AD4-8593-68B013F4DB1D}" dt="2018-10-25T20:13:36.986" v="237" actId="20577"/>
          <ac:spMkLst>
            <pc:docMk/>
            <pc:sldMk cId="403844728" sldId="1568"/>
            <ac:spMk id="23" creationId="{84464152-A482-4E8A-AEDA-FFBAD524E20A}"/>
          </ac:spMkLst>
        </pc:spChg>
        <pc:spChg chg="mod">
          <ac:chgData name="Jeff Wagner" userId="88ef95cb-d269-4d78-b3f1-131ced00cf52" providerId="ADAL" clId="{DFE5DA0B-D5EB-4AD4-8593-68B013F4DB1D}" dt="2018-10-25T20:12:52.681" v="148" actId="20577"/>
          <ac:spMkLst>
            <pc:docMk/>
            <pc:sldMk cId="403844728" sldId="1568"/>
            <ac:spMk id="25" creationId="{91EC6AE8-780E-49A1-B906-654C5DABFF26}"/>
          </ac:spMkLst>
        </pc:spChg>
        <pc:spChg chg="mod">
          <ac:chgData name="Jeff Wagner" userId="88ef95cb-d269-4d78-b3f1-131ced00cf52" providerId="ADAL" clId="{DFE5DA0B-D5EB-4AD4-8593-68B013F4DB1D}" dt="2018-10-25T20:13:17.521" v="194" actId="20577"/>
          <ac:spMkLst>
            <pc:docMk/>
            <pc:sldMk cId="403844728" sldId="1568"/>
            <ac:spMk id="26" creationId="{19D73A31-9B0F-4AC1-BBB3-912324D95332}"/>
          </ac:spMkLst>
        </pc:spChg>
        <pc:spChg chg="mod">
          <ac:chgData name="Jeff Wagner" userId="88ef95cb-d269-4d78-b3f1-131ced00cf52" providerId="ADAL" clId="{DFE5DA0B-D5EB-4AD4-8593-68B013F4DB1D}" dt="2018-10-25T20:11:09.272" v="40" actId="20577"/>
          <ac:spMkLst>
            <pc:docMk/>
            <pc:sldMk cId="403844728" sldId="1568"/>
            <ac:spMk id="32" creationId="{D1845771-F5E0-4839-8A41-026D078986C1}"/>
          </ac:spMkLst>
        </pc:spChg>
        <pc:spChg chg="mod">
          <ac:chgData name="Jeff Wagner" userId="88ef95cb-d269-4d78-b3f1-131ced00cf52" providerId="ADAL" clId="{DFE5DA0B-D5EB-4AD4-8593-68B013F4DB1D}" dt="2018-10-25T20:11:30.178" v="69" actId="20577"/>
          <ac:spMkLst>
            <pc:docMk/>
            <pc:sldMk cId="403844728" sldId="1568"/>
            <ac:spMk id="48" creationId="{C55E3F95-30B9-45AD-B4AC-F31C43BDE12A}"/>
          </ac:spMkLst>
        </pc:spChg>
        <pc:spChg chg="mod">
          <ac:chgData name="Jeff Wagner" userId="88ef95cb-d269-4d78-b3f1-131ced00cf52" providerId="ADAL" clId="{DFE5DA0B-D5EB-4AD4-8593-68B013F4DB1D}" dt="2018-10-25T20:11:53.938" v="96" actId="20577"/>
          <ac:spMkLst>
            <pc:docMk/>
            <pc:sldMk cId="403844728" sldId="1568"/>
            <ac:spMk id="51" creationId="{32ED9B83-BEA0-46E7-9EB2-9F013CE6E5B9}"/>
          </ac:spMkLst>
        </pc:spChg>
        <pc:spChg chg="mod">
          <ac:chgData name="Jeff Wagner" userId="88ef95cb-d269-4d78-b3f1-131ced00cf52" providerId="ADAL" clId="{DFE5DA0B-D5EB-4AD4-8593-68B013F4DB1D}" dt="2018-10-28T13:18:06.464" v="379" actId="1076"/>
          <ac:spMkLst>
            <pc:docMk/>
            <pc:sldMk cId="403844728" sldId="1568"/>
            <ac:spMk id="54" creationId="{8FA4862F-3A8C-4F60-9BDE-70FD6C30BE42}"/>
          </ac:spMkLst>
        </pc:spChg>
        <pc:grpChg chg="add mod">
          <ac:chgData name="Jeff Wagner" userId="88ef95cb-d269-4d78-b3f1-131ced00cf52" providerId="ADAL" clId="{DFE5DA0B-D5EB-4AD4-8593-68B013F4DB1D}" dt="2018-10-28T13:18:20.198" v="381" actId="1076"/>
          <ac:grpSpMkLst>
            <pc:docMk/>
            <pc:sldMk cId="403844728" sldId="1568"/>
            <ac:grpSpMk id="21" creationId="{6BBC7805-65A4-4BB3-BD82-CD53AA56B5C9}"/>
          </ac:grpSpMkLst>
        </pc:grpChg>
        <pc:grpChg chg="add mod">
          <ac:chgData name="Jeff Wagner" userId="88ef95cb-d269-4d78-b3f1-131ced00cf52" providerId="ADAL" clId="{DFE5DA0B-D5EB-4AD4-8593-68B013F4DB1D}" dt="2018-10-28T13:18:30.679" v="382" actId="1076"/>
          <ac:grpSpMkLst>
            <pc:docMk/>
            <pc:sldMk cId="403844728" sldId="1568"/>
            <ac:grpSpMk id="24" creationId="{2C5B3273-21D2-4DFB-BB40-E3F50BD7374F}"/>
          </ac:grpSpMkLst>
        </pc:grpChg>
        <pc:grpChg chg="mod">
          <ac:chgData name="Jeff Wagner" userId="88ef95cb-d269-4d78-b3f1-131ced00cf52" providerId="ADAL" clId="{DFE5DA0B-D5EB-4AD4-8593-68B013F4DB1D}" dt="2018-10-28T13:18:13.023" v="380" actId="1076"/>
          <ac:grpSpMkLst>
            <pc:docMk/>
            <pc:sldMk cId="403844728" sldId="1568"/>
            <ac:grpSpMk id="52" creationId="{F66CA573-4890-4FCF-ABEB-DAC93A3A2E57}"/>
          </ac:grpSpMkLst>
        </pc:grpChg>
      </pc:sldChg>
      <pc:sldChg chg="modSp">
        <pc:chgData name="Jeff Wagner" userId="88ef95cb-d269-4d78-b3f1-131ced00cf52" providerId="ADAL" clId="{DFE5DA0B-D5EB-4AD4-8593-68B013F4DB1D}" dt="2018-10-28T13:26:12.712" v="388" actId="6549"/>
        <pc:sldMkLst>
          <pc:docMk/>
          <pc:sldMk cId="1186121470" sldId="1618"/>
        </pc:sldMkLst>
        <pc:spChg chg="mod">
          <ac:chgData name="Jeff Wagner" userId="88ef95cb-d269-4d78-b3f1-131ced00cf52" providerId="ADAL" clId="{DFE5DA0B-D5EB-4AD4-8593-68B013F4DB1D}" dt="2018-10-28T13:17:31.838" v="377" actId="20577"/>
          <ac:spMkLst>
            <pc:docMk/>
            <pc:sldMk cId="1186121470" sldId="1618"/>
            <ac:spMk id="4" creationId="{00000000-0000-0000-0000-000000000000}"/>
          </ac:spMkLst>
        </pc:spChg>
        <pc:spChg chg="mod">
          <ac:chgData name="Jeff Wagner" userId="88ef95cb-d269-4d78-b3f1-131ced00cf52" providerId="ADAL" clId="{DFE5DA0B-D5EB-4AD4-8593-68B013F4DB1D}" dt="2018-10-28T13:26:12.712" v="388" actId="6549"/>
          <ac:spMkLst>
            <pc:docMk/>
            <pc:sldMk cId="1186121470" sldId="1618"/>
            <ac:spMk id="5" creationId="{00000000-0000-0000-0000-000000000000}"/>
          </ac:spMkLst>
        </pc:spChg>
      </pc:sldChg>
      <pc:sldChg chg="del">
        <pc:chgData name="Jeff Wagner" userId="88ef95cb-d269-4d78-b3f1-131ced00cf52" providerId="ADAL" clId="{DFE5DA0B-D5EB-4AD4-8593-68B013F4DB1D}" dt="2018-10-25T22:55:12.323" v="279" actId="2696"/>
        <pc:sldMkLst>
          <pc:docMk/>
          <pc:sldMk cId="2660340394" sldId="1621"/>
        </pc:sldMkLst>
      </pc:sldChg>
      <pc:sldChg chg="modSp del">
        <pc:chgData name="Jeff Wagner" userId="88ef95cb-d269-4d78-b3f1-131ced00cf52" providerId="ADAL" clId="{DFE5DA0B-D5EB-4AD4-8593-68B013F4DB1D}" dt="2018-10-28T13:13:42.903" v="305" actId="2696"/>
        <pc:sldMkLst>
          <pc:docMk/>
          <pc:sldMk cId="4201738937" sldId="1622"/>
        </pc:sldMkLst>
        <pc:spChg chg="mod">
          <ac:chgData name="Jeff Wagner" userId="88ef95cb-d269-4d78-b3f1-131ced00cf52" providerId="ADAL" clId="{DFE5DA0B-D5EB-4AD4-8593-68B013F4DB1D}" dt="2018-10-25T22:55:02.557" v="277"/>
          <ac:spMkLst>
            <pc:docMk/>
            <pc:sldMk cId="4201738937" sldId="1622"/>
            <ac:spMk id="4" creationId="{8654599E-4FA5-4340-8C0E-C8B12C5213F3}"/>
          </ac:spMkLst>
        </pc:spChg>
      </pc:sldChg>
      <pc:sldChg chg="modSp add del">
        <pc:chgData name="Jeff Wagner" userId="88ef95cb-d269-4d78-b3f1-131ced00cf52" providerId="ADAL" clId="{DFE5DA0B-D5EB-4AD4-8593-68B013F4DB1D}" dt="2018-10-28T13:15:29.363" v="319"/>
        <pc:sldMkLst>
          <pc:docMk/>
          <pc:sldMk cId="1030056745" sldId="1623"/>
        </pc:sldMkLst>
        <pc:spChg chg="mod">
          <ac:chgData name="Jeff Wagner" userId="88ef95cb-d269-4d78-b3f1-131ced00cf52" providerId="ADAL" clId="{DFE5DA0B-D5EB-4AD4-8593-68B013F4DB1D}" dt="2018-10-25T20:16:05.912" v="274" actId="12"/>
          <ac:spMkLst>
            <pc:docMk/>
            <pc:sldMk cId="1030056745" sldId="1623"/>
            <ac:spMk id="5" creationId="{9B006418-51BE-4B48-ACD4-135AE6584BA6}"/>
          </ac:spMkLst>
        </pc:spChg>
      </pc:sldChg>
      <pc:sldChg chg="addSp delSp modSp del modTransition">
        <pc:chgData name="Jeff Wagner" userId="88ef95cb-d269-4d78-b3f1-131ced00cf52" providerId="ADAL" clId="{DFE5DA0B-D5EB-4AD4-8593-68B013F4DB1D}" dt="2018-10-25T22:55:58.078" v="284" actId="2696"/>
        <pc:sldMkLst>
          <pc:docMk/>
          <pc:sldMk cId="206509471" sldId="1624"/>
        </pc:sldMkLst>
        <pc:spChg chg="add del mod">
          <ac:chgData name="Jeff Wagner" userId="88ef95cb-d269-4d78-b3f1-131ced00cf52" providerId="ADAL" clId="{DFE5DA0B-D5EB-4AD4-8593-68B013F4DB1D}" dt="2018-10-25T20:14:41.400" v="241"/>
          <ac:spMkLst>
            <pc:docMk/>
            <pc:sldMk cId="206509471" sldId="1624"/>
            <ac:spMk id="2" creationId="{1BF967E2-E3BA-4529-8DDA-73E85F59D30A}"/>
          </ac:spMkLst>
        </pc:spChg>
        <pc:spChg chg="mod">
          <ac:chgData name="Jeff Wagner" userId="88ef95cb-d269-4d78-b3f1-131ced00cf52" providerId="ADAL" clId="{DFE5DA0B-D5EB-4AD4-8593-68B013F4DB1D}" dt="2018-10-25T20:16:11.300" v="275" actId="12"/>
          <ac:spMkLst>
            <pc:docMk/>
            <pc:sldMk cId="206509471" sldId="1624"/>
            <ac:spMk id="4" creationId="{EEBC3780-83AA-4099-BAE4-C666B6432359}"/>
          </ac:spMkLst>
        </pc:spChg>
        <pc:spChg chg="add del mod">
          <ac:chgData name="Jeff Wagner" userId="88ef95cb-d269-4d78-b3f1-131ced00cf52" providerId="ADAL" clId="{DFE5DA0B-D5EB-4AD4-8593-68B013F4DB1D}" dt="2018-10-25T20:14:41.400" v="241"/>
          <ac:spMkLst>
            <pc:docMk/>
            <pc:sldMk cId="206509471" sldId="1624"/>
            <ac:spMk id="5" creationId="{5C4D2874-7865-40B4-BFCB-60723EACD6D7}"/>
          </ac:spMkLst>
        </pc:spChg>
        <pc:spChg chg="add del mod">
          <ac:chgData name="Jeff Wagner" userId="88ef95cb-d269-4d78-b3f1-131ced00cf52" providerId="ADAL" clId="{DFE5DA0B-D5EB-4AD4-8593-68B013F4DB1D}" dt="2018-10-25T20:14:41.400" v="241"/>
          <ac:spMkLst>
            <pc:docMk/>
            <pc:sldMk cId="206509471" sldId="1624"/>
            <ac:spMk id="6" creationId="{4D531F10-7923-46E5-BB12-03F439B177A1}"/>
          </ac:spMkLst>
        </pc:spChg>
      </pc:sldChg>
      <pc:sldChg chg="del">
        <pc:chgData name="Jeff Wagner" userId="88ef95cb-d269-4d78-b3f1-131ced00cf52" providerId="ADAL" clId="{DFE5DA0B-D5EB-4AD4-8593-68B013F4DB1D}" dt="2018-10-25T20:14:05.602" v="239" actId="2696"/>
        <pc:sldMkLst>
          <pc:docMk/>
          <pc:sldMk cId="1066758002" sldId="1625"/>
        </pc:sldMkLst>
      </pc:sldChg>
      <pc:sldChg chg="add setBg">
        <pc:chgData name="Jeff Wagner" userId="88ef95cb-d269-4d78-b3f1-131ced00cf52" providerId="ADAL" clId="{DFE5DA0B-D5EB-4AD4-8593-68B013F4DB1D}" dt="2018-10-25T22:55:08.107" v="278"/>
        <pc:sldMkLst>
          <pc:docMk/>
          <pc:sldMk cId="3905342601" sldId="1625"/>
        </pc:sldMkLst>
      </pc:sldChg>
      <pc:sldChg chg="modSp add del">
        <pc:chgData name="Jeff Wagner" userId="88ef95cb-d269-4d78-b3f1-131ced00cf52" providerId="ADAL" clId="{DFE5DA0B-D5EB-4AD4-8593-68B013F4DB1D}" dt="2018-10-28T13:13:17.328" v="303" actId="2696"/>
        <pc:sldMkLst>
          <pc:docMk/>
          <pc:sldMk cId="1423971456" sldId="1626"/>
        </pc:sldMkLst>
        <pc:grpChg chg="mod">
          <ac:chgData name="Jeff Wagner" userId="88ef95cb-d269-4d78-b3f1-131ced00cf52" providerId="ADAL" clId="{DFE5DA0B-D5EB-4AD4-8593-68B013F4DB1D}" dt="2018-10-25T22:55:47.623" v="283" actId="207"/>
          <ac:grpSpMkLst>
            <pc:docMk/>
            <pc:sldMk cId="1423971456" sldId="1626"/>
            <ac:grpSpMk id="21" creationId="{6BBC7805-65A4-4BB3-BD82-CD53AA56B5C9}"/>
          </ac:grpSpMkLst>
        </pc:grpChg>
        <pc:grpChg chg="mod">
          <ac:chgData name="Jeff Wagner" userId="88ef95cb-d269-4d78-b3f1-131ced00cf52" providerId="ADAL" clId="{DFE5DA0B-D5EB-4AD4-8593-68B013F4DB1D}" dt="2018-10-25T22:55:47.623" v="283" actId="207"/>
          <ac:grpSpMkLst>
            <pc:docMk/>
            <pc:sldMk cId="1423971456" sldId="1626"/>
            <ac:grpSpMk id="24" creationId="{2C5B3273-21D2-4DFB-BB40-E3F50BD7374F}"/>
          </ac:grpSpMkLst>
        </pc:grpChg>
        <pc:grpChg chg="mod">
          <ac:chgData name="Jeff Wagner" userId="88ef95cb-d269-4d78-b3f1-131ced00cf52" providerId="ADAL" clId="{DFE5DA0B-D5EB-4AD4-8593-68B013F4DB1D}" dt="2018-10-25T22:55:47.623" v="283" actId="207"/>
          <ac:grpSpMkLst>
            <pc:docMk/>
            <pc:sldMk cId="1423971456" sldId="1626"/>
            <ac:grpSpMk id="33" creationId="{1E38F548-560F-44E7-8258-93EBBE1FF904}"/>
          </ac:grpSpMkLst>
        </pc:grpChg>
        <pc:grpChg chg="mod">
          <ac:chgData name="Jeff Wagner" userId="88ef95cb-d269-4d78-b3f1-131ced00cf52" providerId="ADAL" clId="{DFE5DA0B-D5EB-4AD4-8593-68B013F4DB1D}" dt="2018-10-25T22:55:47.623" v="283" actId="207"/>
          <ac:grpSpMkLst>
            <pc:docMk/>
            <pc:sldMk cId="1423971456" sldId="1626"/>
            <ac:grpSpMk id="46" creationId="{2736EDCD-87D6-4A20-B7E8-289178E5E65A}"/>
          </ac:grpSpMkLst>
        </pc:grpChg>
        <pc:grpChg chg="mod">
          <ac:chgData name="Jeff Wagner" userId="88ef95cb-d269-4d78-b3f1-131ced00cf52" providerId="ADAL" clId="{DFE5DA0B-D5EB-4AD4-8593-68B013F4DB1D}" dt="2018-10-25T22:55:47.623" v="283" actId="207"/>
          <ac:grpSpMkLst>
            <pc:docMk/>
            <pc:sldMk cId="1423971456" sldId="1626"/>
            <ac:grpSpMk id="49" creationId="{9CDCC862-6998-4494-8E9B-976141EE089A}"/>
          </ac:grpSpMkLst>
        </pc:grpChg>
        <pc:grpChg chg="mod">
          <ac:chgData name="Jeff Wagner" userId="88ef95cb-d269-4d78-b3f1-131ced00cf52" providerId="ADAL" clId="{DFE5DA0B-D5EB-4AD4-8593-68B013F4DB1D}" dt="2018-10-25T22:55:47.623" v="283" actId="207"/>
          <ac:grpSpMkLst>
            <pc:docMk/>
            <pc:sldMk cId="1423971456" sldId="1626"/>
            <ac:grpSpMk id="52" creationId="{F66CA573-4890-4FCF-ABEB-DAC93A3A2E57}"/>
          </ac:grpSpMkLst>
        </pc:grpChg>
      </pc:sldChg>
      <pc:sldChg chg="add">
        <pc:chgData name="Jeff Wagner" userId="88ef95cb-d269-4d78-b3f1-131ced00cf52" providerId="ADAL" clId="{DFE5DA0B-D5EB-4AD4-8593-68B013F4DB1D}" dt="2018-10-28T13:15:29.363" v="319"/>
        <pc:sldMkLst>
          <pc:docMk/>
          <pc:sldMk cId="2221954625" sldId="1626"/>
        </pc:sldMkLst>
      </pc:sldChg>
      <pc:sldChg chg="add">
        <pc:chgData name="Jeff Wagner" userId="88ef95cb-d269-4d78-b3f1-131ced00cf52" providerId="ADAL" clId="{DFE5DA0B-D5EB-4AD4-8593-68B013F4DB1D}" dt="2018-10-25T22:56:04.681" v="285"/>
        <pc:sldMkLst>
          <pc:docMk/>
          <pc:sldMk cId="809728442" sldId="1627"/>
        </pc:sldMkLst>
      </pc:sldChg>
      <pc:sldChg chg="add del">
        <pc:chgData name="Jeff Wagner" userId="88ef95cb-d269-4d78-b3f1-131ced00cf52" providerId="ADAL" clId="{DFE5DA0B-D5EB-4AD4-8593-68B013F4DB1D}" dt="2018-10-28T13:15:12.867" v="313" actId="2696"/>
        <pc:sldMkLst>
          <pc:docMk/>
          <pc:sldMk cId="2906764066" sldId="1684"/>
        </pc:sldMkLst>
      </pc:sldChg>
      <pc:sldChg chg="add del">
        <pc:chgData name="Jeff Wagner" userId="88ef95cb-d269-4d78-b3f1-131ced00cf52" providerId="ADAL" clId="{DFE5DA0B-D5EB-4AD4-8593-68B013F4DB1D}" dt="2018-10-28T13:15:11.348" v="311" actId="2696"/>
        <pc:sldMkLst>
          <pc:docMk/>
          <pc:sldMk cId="1810559130" sldId="4322"/>
        </pc:sldMkLst>
      </pc:sldChg>
      <pc:sldChg chg="add del">
        <pc:chgData name="Jeff Wagner" userId="88ef95cb-d269-4d78-b3f1-131ced00cf52" providerId="ADAL" clId="{DFE5DA0B-D5EB-4AD4-8593-68B013F4DB1D}" dt="2018-10-28T13:15:12.098" v="312" actId="2696"/>
        <pc:sldMkLst>
          <pc:docMk/>
          <pc:sldMk cId="325966799" sldId="4323"/>
        </pc:sldMkLst>
      </pc:sldChg>
      <pc:sldChg chg="add del">
        <pc:chgData name="Jeff Wagner" userId="88ef95cb-d269-4d78-b3f1-131ced00cf52" providerId="ADAL" clId="{DFE5DA0B-D5EB-4AD4-8593-68B013F4DB1D}" dt="2018-10-28T13:15:14.002" v="314" actId="2696"/>
        <pc:sldMkLst>
          <pc:docMk/>
          <pc:sldMk cId="1096983627" sldId="4438"/>
        </pc:sldMkLst>
      </pc:sldChg>
      <pc:sldChg chg="add del">
        <pc:chgData name="Jeff Wagner" userId="88ef95cb-d269-4d78-b3f1-131ced00cf52" providerId="ADAL" clId="{DFE5DA0B-D5EB-4AD4-8593-68B013F4DB1D}" dt="2018-10-28T13:15:15.495" v="316" actId="2696"/>
        <pc:sldMkLst>
          <pc:docMk/>
          <pc:sldMk cId="2105681417" sldId="4477"/>
        </pc:sldMkLst>
      </pc:sldChg>
      <pc:sldChg chg="add del">
        <pc:chgData name="Jeff Wagner" userId="88ef95cb-d269-4d78-b3f1-131ced00cf52" providerId="ADAL" clId="{DFE5DA0B-D5EB-4AD4-8593-68B013F4DB1D}" dt="2018-10-28T13:15:14.780" v="315" actId="2696"/>
        <pc:sldMkLst>
          <pc:docMk/>
          <pc:sldMk cId="2966730333" sldId="4481"/>
        </pc:sldMkLst>
      </pc:sldChg>
      <pc:sldChg chg="modSp add del ord">
        <pc:chgData name="Jeff Wagner" userId="88ef95cb-d269-4d78-b3f1-131ced00cf52" providerId="ADAL" clId="{DFE5DA0B-D5EB-4AD4-8593-68B013F4DB1D}" dt="2018-10-28T13:12:24.515" v="302"/>
        <pc:sldMkLst>
          <pc:docMk/>
          <pc:sldMk cId="1040224885" sldId="4483"/>
        </pc:sldMkLst>
        <pc:spChg chg="mod">
          <ac:chgData name="Jeff Wagner" userId="88ef95cb-d269-4d78-b3f1-131ced00cf52" providerId="ADAL" clId="{DFE5DA0B-D5EB-4AD4-8593-68B013F4DB1D}" dt="2018-10-25T22:57:28.541" v="301" actId="27636"/>
          <ac:spMkLst>
            <pc:docMk/>
            <pc:sldMk cId="1040224885" sldId="4483"/>
            <ac:spMk id="10" creationId="{33EB4980-935E-47B6-A86A-3D8DE98B6186}"/>
          </ac:spMkLst>
        </pc:spChg>
      </pc:sldChg>
      <pc:sldChg chg="addSp delSp add del setBg delDesignElem">
        <pc:chgData name="Jeff Wagner" userId="88ef95cb-d269-4d78-b3f1-131ced00cf52" providerId="ADAL" clId="{DFE5DA0B-D5EB-4AD4-8593-68B013F4DB1D}" dt="2018-10-25T22:56:46.993" v="292"/>
        <pc:sldMkLst>
          <pc:docMk/>
          <pc:sldMk cId="2023099" sldId="4484"/>
        </pc:sldMkLst>
        <pc:spChg chg="add del">
          <ac:chgData name="Jeff Wagner" userId="88ef95cb-d269-4d78-b3f1-131ced00cf52" providerId="ADAL" clId="{DFE5DA0B-D5EB-4AD4-8593-68B013F4DB1D}" dt="2018-10-25T22:56:46.807" v="291"/>
          <ac:spMkLst>
            <pc:docMk/>
            <pc:sldMk cId="2023099" sldId="4484"/>
            <ac:spMk id="12" creationId="{35555856-9970-4BC3-9AA9-6A917F53AFBD}"/>
          </ac:spMkLst>
        </pc:spChg>
        <pc:spChg chg="add del">
          <ac:chgData name="Jeff Wagner" userId="88ef95cb-d269-4d78-b3f1-131ced00cf52" providerId="ADAL" clId="{DFE5DA0B-D5EB-4AD4-8593-68B013F4DB1D}" dt="2018-10-25T22:56:46.807" v="291"/>
          <ac:spMkLst>
            <pc:docMk/>
            <pc:sldMk cId="2023099" sldId="4484"/>
            <ac:spMk id="16" creationId="{13722DD7-BA73-4776-93A3-94491FEF7260}"/>
          </ac:spMkLst>
        </pc:spChg>
        <pc:picChg chg="add del">
          <ac:chgData name="Jeff Wagner" userId="88ef95cb-d269-4d78-b3f1-131ced00cf52" providerId="ADAL" clId="{DFE5DA0B-D5EB-4AD4-8593-68B013F4DB1D}" dt="2018-10-25T22:56:46.807" v="291"/>
          <ac:picMkLst>
            <pc:docMk/>
            <pc:sldMk cId="2023099" sldId="4484"/>
            <ac:picMk id="14" creationId="{7F487851-BFAF-46D8-A1ED-50CAD6E46F59}"/>
          </ac:picMkLst>
        </pc:picChg>
      </pc:sldChg>
      <pc:sldChg chg="add">
        <pc:chgData name="Jeff Wagner" userId="88ef95cb-d269-4d78-b3f1-131ced00cf52" providerId="ADAL" clId="{DFE5DA0B-D5EB-4AD4-8593-68B013F4DB1D}" dt="2018-10-25T22:56:46.993" v="292"/>
        <pc:sldMkLst>
          <pc:docMk/>
          <pc:sldMk cId="2884176051" sldId="4485"/>
        </pc:sldMkLst>
      </pc:sldChg>
      <pc:sldChg chg="add del">
        <pc:chgData name="Jeff Wagner" userId="88ef95cb-d269-4d78-b3f1-131ced00cf52" providerId="ADAL" clId="{DFE5DA0B-D5EB-4AD4-8593-68B013F4DB1D}" dt="2018-10-25T22:56:46.807" v="291"/>
        <pc:sldMkLst>
          <pc:docMk/>
          <pc:sldMk cId="4013046766" sldId="4485"/>
        </pc:sldMkLst>
      </pc:sldChg>
      <pc:sldChg chg="add">
        <pc:chgData name="Jeff Wagner" userId="88ef95cb-d269-4d78-b3f1-131ced00cf52" providerId="ADAL" clId="{DFE5DA0B-D5EB-4AD4-8593-68B013F4DB1D}" dt="2018-10-28T13:13:41.227" v="304"/>
        <pc:sldMkLst>
          <pc:docMk/>
          <pc:sldMk cId="2098069579" sldId="4486"/>
        </pc:sldMkLst>
      </pc:sldChg>
      <pc:sldChg chg="add">
        <pc:chgData name="Jeff Wagner" userId="88ef95cb-d269-4d78-b3f1-131ced00cf52" providerId="ADAL" clId="{DFE5DA0B-D5EB-4AD4-8593-68B013F4DB1D}" dt="2018-10-28T13:15:29.363" v="319"/>
        <pc:sldMkLst>
          <pc:docMk/>
          <pc:sldMk cId="29177123" sldId="4487"/>
        </pc:sldMkLst>
      </pc:sldChg>
      <pc:sldChg chg="add del">
        <pc:chgData name="Jeff Wagner" userId="88ef95cb-d269-4d78-b3f1-131ced00cf52" providerId="ADAL" clId="{DFE5DA0B-D5EB-4AD4-8593-68B013F4DB1D}" dt="2018-10-28T13:16:05.525" v="325"/>
        <pc:sldMkLst>
          <pc:docMk/>
          <pc:sldMk cId="1441031540" sldId="4488"/>
        </pc:sldMkLst>
      </pc:sldChg>
      <pc:sldChg chg="add del modTransition">
        <pc:chgData name="Jeff Wagner" userId="88ef95cb-d269-4d78-b3f1-131ced00cf52" providerId="ADAL" clId="{DFE5DA0B-D5EB-4AD4-8593-68B013F4DB1D}" dt="2018-10-28T13:17:08.941" v="328"/>
        <pc:sldMkLst>
          <pc:docMk/>
          <pc:sldMk cId="2909980489" sldId="4488"/>
        </pc:sldMkLst>
      </pc:sldChg>
      <pc:sldChg chg="add del">
        <pc:chgData name="Jeff Wagner" userId="88ef95cb-d269-4d78-b3f1-131ced00cf52" providerId="ADAL" clId="{DFE5DA0B-D5EB-4AD4-8593-68B013F4DB1D}" dt="2018-10-28T13:15:47.955" v="323" actId="2696"/>
        <pc:sldMkLst>
          <pc:docMk/>
          <pc:sldMk cId="3259930147" sldId="4488"/>
        </pc:sldMkLst>
      </pc:sldChg>
      <pc:sldChg chg="add del">
        <pc:chgData name="Jeff Wagner" userId="88ef95cb-d269-4d78-b3f1-131ced00cf52" providerId="ADAL" clId="{DFE5DA0B-D5EB-4AD4-8593-68B013F4DB1D}" dt="2018-10-28T13:15:33.758" v="321"/>
        <pc:sldMkLst>
          <pc:docMk/>
          <pc:sldMk cId="3833144428" sldId="4488"/>
        </pc:sldMkLst>
      </pc:sldChg>
      <pc:sldMasterChg chg="delSldLayout">
        <pc:chgData name="Jeff Wagner" userId="88ef95cb-d269-4d78-b3f1-131ced00cf52" providerId="ADAL" clId="{DFE5DA0B-D5EB-4AD4-8593-68B013F4DB1D}" dt="2018-10-28T13:15:10.573" v="310" actId="2696"/>
        <pc:sldMasterMkLst>
          <pc:docMk/>
          <pc:sldMasterMk cId="3479036928" sldId="2147484767"/>
        </pc:sldMasterMkLst>
        <pc:sldLayoutChg chg="del">
          <pc:chgData name="Jeff Wagner" userId="88ef95cb-d269-4d78-b3f1-131ced00cf52" providerId="ADAL" clId="{DFE5DA0B-D5EB-4AD4-8593-68B013F4DB1D}" dt="2018-10-28T13:15:10.573" v="310" actId="2696"/>
          <pc:sldLayoutMkLst>
            <pc:docMk/>
            <pc:sldMasterMk cId="3479036928" sldId="2147484767"/>
            <pc:sldLayoutMk cId="2927823543" sldId="214748478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4/9/2019 12:48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4/9/2019 12:47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zure-monitor/platform/data-collection#log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event-hubs/event-hubs-abou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azure/logic-apps/logic-apps-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docs.microsoft.com/en-us/azure/storage/storage-dotnet-shared-access-signature-part-1" TargetMode="External"/><Relationship Id="rId3" Type="http://schemas.openxmlformats.org/officeDocument/2006/relationships/hyperlink" Target="https://docs.microsoft.com/en-us/azure/storage/common/storage-service-encryption" TargetMode="External"/><Relationship Id="rId7" Type="http://schemas.openxmlformats.org/officeDocument/2006/relationships/hyperlink" Target="https://docs.microsoft.com/en-us/azure/security/azure-security-disk-encryp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microsoft.com/en-us/azure/storage/storage-client-side-encryption" TargetMode="External"/><Relationship Id="rId5" Type="http://schemas.openxmlformats.org/officeDocument/2006/relationships/hyperlink" Target="https://docs.microsoft.com/en-us/azure/storage/common/storage-auth-aad" TargetMode="External"/><Relationship Id="rId4" Type="http://schemas.openxmlformats.org/officeDocument/2006/relationships/hyperlink" Target="https://azure.microsoft.com/blog/announcing-default-encryption-for-azure-blobs-files-table-and-queue-storag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gateways-and-on-premises-connectivity"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custom-routes"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optional-default-routes"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user-defined"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border-gateway-protoco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monitor/platform/data-sourc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azure-monitor/platform/data-collection"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vpn-gateway/vpn-gateway-bgp-overview?toc=%2fazure%2fvirtual-network%2ftoc.json"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channel9.msdn.com/Series/Azure-Active-Directory-Videos-Demos/Configuring-AD-FS-for-user-sign-in-with-Azure-AD-Connect"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assword-hash-synchronization" TargetMode="External"/><Relationship Id="rId7" Type="http://schemas.openxmlformats.org/officeDocument/2006/relationships/hyperlink" Target="https://docs.microsoft.com/en-us/azure/active-directory/authentication/howto-password-smart-lockout"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 TargetMode="External"/><Relationship Id="rId5" Type="http://schemas.openxmlformats.org/officeDocument/2006/relationships/hyperlink" Target="https://docs.microsoft.com/en-us/azure/active-directory/active-directory-conditional-access-azure-portal" TargetMode="External"/><Relationship Id="rId4" Type="http://schemas.openxmlformats.org/officeDocument/2006/relationships/hyperlink" Target="https://docs.microsoft.com/en-us/azure/active-directory/authentication/active-directory-passwords-overview"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4/9/2019 12:55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10881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5246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Alert rule</a:t>
            </a:r>
            <a:r>
              <a:rPr lang="en-US" sz="900" b="0" i="0" u="none" strike="noStrike" kern="1200" dirty="0">
                <a:solidFill>
                  <a:schemeClr val="tx1"/>
                </a:solidFill>
                <a:effectLst/>
                <a:latin typeface="Segoe UI Light" pitchFamily="34" charset="0"/>
                <a:ea typeface="+mn-ea"/>
                <a:cs typeface="+mn-cs"/>
              </a:rPr>
              <a:t> - The alert rule captures the target and criteria for alerting. The alert rule can be in an enabled or a disabled state. Alerts only fire when enabled. </a:t>
            </a:r>
          </a:p>
          <a:p>
            <a:r>
              <a:rPr lang="en-US" sz="900" b="0" i="0" u="none" strike="noStrike" kern="1200" dirty="0">
                <a:solidFill>
                  <a:schemeClr val="tx1"/>
                </a:solidFill>
                <a:effectLst/>
                <a:latin typeface="Segoe UI Light" pitchFamily="34" charset="0"/>
                <a:ea typeface="+mn-ea"/>
                <a:cs typeface="+mn-cs"/>
              </a:rPr>
              <a:t>The key attributes of an alert rule are:</a:t>
            </a:r>
          </a:p>
          <a:p>
            <a:r>
              <a:rPr lang="en-US" sz="900" b="1" i="0" u="none" strike="noStrike" kern="1200" dirty="0">
                <a:solidFill>
                  <a:schemeClr val="tx1"/>
                </a:solidFill>
                <a:effectLst/>
                <a:latin typeface="Segoe UI Light" pitchFamily="34" charset="0"/>
                <a:ea typeface="+mn-ea"/>
                <a:cs typeface="+mn-cs"/>
              </a:rPr>
              <a:t>Target Resource</a:t>
            </a:r>
            <a:r>
              <a:rPr lang="en-US" sz="900" b="0" i="0" u="none" strike="noStrike" kern="1200" dirty="0">
                <a:solidFill>
                  <a:schemeClr val="tx1"/>
                </a:solidFill>
                <a:effectLst/>
                <a:latin typeface="Segoe UI Light" pitchFamily="34" charset="0"/>
                <a:ea typeface="+mn-ea"/>
                <a:cs typeface="+mn-cs"/>
              </a:rPr>
              <a:t> - Defines the scope and signals available for alerting. A target can be any Azure resource. Example targets: a virtual machine, a storage account, a virtual machine scale set, a Log Analytics workspace, or an Application Insights resource. For certain resources (like Virtual Machines), you can specify multiple resources as the target of the alert rule.</a:t>
            </a:r>
          </a:p>
          <a:p>
            <a:r>
              <a:rPr lang="en-US" sz="900" b="1" i="0" u="none" strike="noStrike" kern="1200" dirty="0">
                <a:solidFill>
                  <a:schemeClr val="tx1"/>
                </a:solidFill>
                <a:effectLst/>
                <a:latin typeface="Segoe UI Light" pitchFamily="34" charset="0"/>
                <a:ea typeface="+mn-ea"/>
                <a:cs typeface="+mn-cs"/>
              </a:rPr>
              <a:t>Signal</a:t>
            </a:r>
            <a:r>
              <a:rPr lang="en-US" sz="900" b="0" i="0" u="none" strike="noStrike" kern="1200" dirty="0">
                <a:solidFill>
                  <a:schemeClr val="tx1"/>
                </a:solidFill>
                <a:effectLst/>
                <a:latin typeface="Segoe UI Light" pitchFamily="34" charset="0"/>
                <a:ea typeface="+mn-ea"/>
                <a:cs typeface="+mn-cs"/>
              </a:rPr>
              <a:t> - Signals are emitted by the target resource and can be of several types. Metric, Activity log, Application Insights, and Log.</a:t>
            </a:r>
          </a:p>
          <a:p>
            <a:r>
              <a:rPr lang="en-US" sz="900" b="1" i="0" u="none" strike="noStrike" kern="1200" dirty="0">
                <a:solidFill>
                  <a:schemeClr val="tx1"/>
                </a:solidFill>
                <a:effectLst/>
                <a:latin typeface="Segoe UI Light" pitchFamily="34" charset="0"/>
                <a:ea typeface="+mn-ea"/>
                <a:cs typeface="+mn-cs"/>
              </a:rPr>
              <a:t>Criteria</a:t>
            </a:r>
            <a:r>
              <a:rPr lang="en-US" sz="900" b="0" i="0" u="none" strike="noStrike" kern="1200" dirty="0">
                <a:solidFill>
                  <a:schemeClr val="tx1"/>
                </a:solidFill>
                <a:effectLst/>
                <a:latin typeface="Segoe UI Light" pitchFamily="34" charset="0"/>
                <a:ea typeface="+mn-ea"/>
                <a:cs typeface="+mn-cs"/>
              </a:rPr>
              <a:t> - Criteria is combination of Signal and Logic applied on a Target resource. Examples: </a:t>
            </a:r>
          </a:p>
          <a:p>
            <a:r>
              <a:rPr lang="en-US" sz="900" b="0" i="0" u="none" strike="noStrike" kern="1200" dirty="0">
                <a:solidFill>
                  <a:schemeClr val="tx1"/>
                </a:solidFill>
                <a:effectLst/>
                <a:latin typeface="Segoe UI Light" pitchFamily="34" charset="0"/>
                <a:ea typeface="+mn-ea"/>
                <a:cs typeface="+mn-cs"/>
              </a:rPr>
              <a:t>Percentage CPU &gt; 70%</a:t>
            </a:r>
          </a:p>
          <a:p>
            <a:r>
              <a:rPr lang="en-US" sz="900" b="0" i="0" u="none" strike="noStrike" kern="1200" dirty="0">
                <a:solidFill>
                  <a:schemeClr val="tx1"/>
                </a:solidFill>
                <a:effectLst/>
                <a:latin typeface="Segoe UI Light" pitchFamily="34" charset="0"/>
                <a:ea typeface="+mn-ea"/>
                <a:cs typeface="+mn-cs"/>
              </a:rPr>
              <a:t>Server Response Time &gt; 4 </a:t>
            </a:r>
            <a:r>
              <a:rPr lang="en-US" sz="900" b="0" i="0" u="none" strike="noStrike" kern="1200" dirty="0" err="1">
                <a:solidFill>
                  <a:schemeClr val="tx1"/>
                </a:solidFill>
                <a:effectLst/>
                <a:latin typeface="Segoe UI Light" pitchFamily="34" charset="0"/>
                <a:ea typeface="+mn-ea"/>
                <a:cs typeface="+mn-cs"/>
              </a:rPr>
              <a:t>ms</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Result count of a log query &gt; 100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0595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An action group is a </a:t>
            </a:r>
            <a:r>
              <a:rPr lang="en-US" sz="900" b="1" i="0" u="none" strike="noStrike" kern="1200" dirty="0">
                <a:solidFill>
                  <a:schemeClr val="tx1"/>
                </a:solidFill>
                <a:effectLst/>
                <a:latin typeface="Segoe UI Light" pitchFamily="34" charset="0"/>
                <a:ea typeface="+mn-ea"/>
                <a:cs typeface="+mn-cs"/>
              </a:rPr>
              <a:t>collection of notification preferences defined by the user</a:t>
            </a:r>
            <a:r>
              <a:rPr lang="en-US" sz="900" b="0" i="0" u="none" strike="noStrike" kern="1200" dirty="0">
                <a:solidFill>
                  <a:schemeClr val="tx1"/>
                </a:solidFill>
                <a:effectLst/>
                <a:latin typeface="Segoe UI Light" pitchFamily="34" charset="0"/>
                <a:ea typeface="+mn-ea"/>
                <a:cs typeface="+mn-cs"/>
              </a:rPr>
              <a:t>. Azure Monitor and Service Health alerts are configured to use a specific action group when the alert is triggered.</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Create an action group by using the Azure portal - https://docs.microsoft.com/en-us/azure/monitoring-and-diagnostics/monitoring-action-groups#create-an-action-group-by-using-the-azure-portal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Action specific information - https://docs.microsoft.com/en-us/azure/monitoring-and-diagnostics/monitoring-action-groups#action-specific-information</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Rate limiting for Voice, SMS, emails, Azure App push notifications and webhook posts - https://docs.microsoft.com/en-us/azure/monitoring-and-diagnostics/monitoring-alerts-rate-limiting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88419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Metric alerts in Azure Monitor provide a way to get notified when one of your metrics cross a threshold. Metric alerts work on a range of multi-dimensional platform metrics, custom metrics, Application Insights standard and custom metrics. In this article, we will describe how to create, view and manage metric alert rules through Azure portal and Azure CLI. You can also create metric alert rules using Azure Resource Manager templates </a:t>
            </a:r>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Metrics are lightweight and capable of supporting near real-time scenarios.</a:t>
            </a:r>
          </a:p>
          <a:p>
            <a:endParaRPr lang="en-US" sz="900" b="0" i="0" u="none" strike="noStrike" kern="1200" dirty="0">
              <a:solidFill>
                <a:schemeClr val="tx1"/>
              </a:solidFill>
              <a:effectLst/>
              <a:latin typeface="Segoe UI Light" pitchFamily="34" charset="0"/>
              <a:ea typeface="+mn-ea"/>
              <a:cs typeface="+mn-cs"/>
            </a:endParaRPr>
          </a:p>
          <a:p>
            <a:r>
              <a:rPr lang="en-US" sz="900" b="0" i="0" u="sng" kern="1200" dirty="0">
                <a:solidFill>
                  <a:schemeClr val="tx1"/>
                </a:solidFill>
                <a:effectLst/>
                <a:latin typeface="Segoe UI Light" pitchFamily="34" charset="0"/>
                <a:ea typeface="+mn-ea"/>
                <a:cs typeface="+mn-cs"/>
                <a:hlinkClick r:id="rId3"/>
              </a:rPr>
              <a:t>Logs</a:t>
            </a:r>
            <a:r>
              <a:rPr lang="en-US" sz="900" b="0" i="0" u="none" strike="noStrike" kern="1200" dirty="0">
                <a:solidFill>
                  <a:schemeClr val="tx1"/>
                </a:solidFill>
                <a:effectLst/>
                <a:latin typeface="Segoe UI Light" pitchFamily="34" charset="0"/>
                <a:ea typeface="+mn-ea"/>
                <a:cs typeface="+mn-cs"/>
              </a:rPr>
              <a:t> contain different kinds of data organized into records with different sets of properties for each type. Telemetry such as events and traces are stored as logs in addition to performance data so that it can all be combined for analysis.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Alert rule terminology - https://docs.microsoft.com/en-us/azure/monitoring-and-diagnostics/monitoring-overview-unified-alerts#alert-rules-terminology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Create, view, and manage alerts using Azure Monitor - https://docs.microsoft.com/en-us/azure/monitoring-and-diagnostics/monitor-alerts-unified-usage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Azure Activity Log is a </a:t>
            </a:r>
            <a:r>
              <a:rPr lang="en-US" sz="900" b="1" i="0" u="none" strike="noStrike" kern="1200" dirty="0">
                <a:solidFill>
                  <a:schemeClr val="tx1"/>
                </a:solidFill>
                <a:effectLst/>
                <a:latin typeface="Segoe UI Light" pitchFamily="34" charset="0"/>
                <a:ea typeface="+mn-ea"/>
                <a:cs typeface="+mn-cs"/>
              </a:rPr>
              <a:t>subscription log that provides insight into subscription-level events that have occurred in Azure</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Activity Log differs from Diagnostic Logs </a:t>
            </a:r>
            <a:r>
              <a:rPr lang="en-US" sz="882" u="none" kern="1200" dirty="0">
                <a:solidFill>
                  <a:schemeClr val="tx1"/>
                </a:solidFill>
                <a:effectLst/>
                <a:latin typeface="Segoe UI Light" pitchFamily="34" charset="0"/>
                <a:ea typeface="+mn-ea"/>
                <a:cs typeface="+mn-cs"/>
              </a:rPr>
              <a:t>(https://docs.microsoft.com/en-us/azure/monitoring-and-diagnostics/monitoring-overview-of-diagnostic-logs).</a:t>
            </a:r>
          </a:p>
          <a:p>
            <a:endParaRPr lang="en-US" sz="882"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Activity Logs provide data about the operations on a resource from the outside (the "control plane"). </a:t>
            </a:r>
          </a:p>
          <a:p>
            <a:endParaRPr lang="en-US" sz="882" b="0"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Diagnostics Logs are emitted by a resource and provide information about the operation of that resource (the "data plane").</a:t>
            </a:r>
          </a:p>
          <a:p>
            <a:r>
              <a:rPr lang="en-US" sz="882" b="0"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Monitor Subscription Activity with the Azure Activity Log - https://docs.microsoft.com/en-us/azure/monitoring-and-diagnostics/monitoring-overview-activity-logs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9461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Once you have defined a set of filters, you can save it as a query that is persisted across sessions if you ever need to perform the same query with those filters applied again in the future. You can also pin a query to your Azure dashboard to always keep an eye on specific events.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11722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Categories in the Activity Log - https://docs.microsoft.com/en-us/azure/monitoring-and-diagnostics/monitoring-overview-activity-logs#categories-in-the-activity-log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5250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collects activity logs and stores the logs for 90 days free of charge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36266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The strategy used in this scenario is to have Azure Activity Log send events to an </a:t>
            </a:r>
            <a:r>
              <a:rPr lang="en-US" sz="900" b="0" i="0" u="sng" kern="1200" dirty="0">
                <a:solidFill>
                  <a:schemeClr val="tx1"/>
                </a:solidFill>
                <a:effectLst/>
                <a:latin typeface="Segoe UI Light" pitchFamily="34" charset="0"/>
                <a:ea typeface="+mn-ea"/>
                <a:cs typeface="+mn-cs"/>
                <a:hlinkClick r:id="rId3"/>
              </a:rPr>
              <a:t>Event Hub</a:t>
            </a:r>
            <a:r>
              <a:rPr lang="en-US" sz="900" b="0" i="0" u="none" strike="noStrike" kern="1200" dirty="0">
                <a:solidFill>
                  <a:schemeClr val="tx1"/>
                </a:solidFill>
                <a:effectLst/>
                <a:latin typeface="Segoe UI Light" pitchFamily="34" charset="0"/>
                <a:ea typeface="+mn-ea"/>
                <a:cs typeface="+mn-cs"/>
              </a:rPr>
              <a:t> where a </a:t>
            </a:r>
            <a:r>
              <a:rPr lang="en-US" sz="900" b="0" i="0" u="sng" kern="1200" dirty="0">
                <a:solidFill>
                  <a:schemeClr val="tx1"/>
                </a:solidFill>
                <a:effectLst/>
                <a:latin typeface="Segoe UI Light" pitchFamily="34" charset="0"/>
                <a:ea typeface="+mn-ea"/>
                <a:cs typeface="+mn-cs"/>
                <a:hlinkClick r:id="rId4"/>
              </a:rPr>
              <a:t>Logic App</a:t>
            </a:r>
            <a:r>
              <a:rPr lang="en-US" sz="900" b="0" i="0" u="none" strike="noStrike" kern="1200" dirty="0">
                <a:solidFill>
                  <a:schemeClr val="tx1"/>
                </a:solidFill>
                <a:effectLst/>
                <a:latin typeface="Segoe UI Light" pitchFamily="34" charset="0"/>
                <a:ea typeface="+mn-ea"/>
                <a:cs typeface="+mn-cs"/>
              </a:rPr>
              <a:t> sends them to your Log Analytics workspace.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Low latency since the Azure Activity Log is streamed into the Event Hub. The Logic App is then triggered and posts the data to Log Analytics. </a:t>
            </a:r>
          </a:p>
          <a:p>
            <a:r>
              <a:rPr lang="en-US" sz="900" b="0" i="0" u="none" strike="noStrike" kern="1200" dirty="0">
                <a:solidFill>
                  <a:schemeClr val="tx1"/>
                </a:solidFill>
                <a:effectLst/>
                <a:latin typeface="Segoe UI Light" pitchFamily="34" charset="0"/>
                <a:ea typeface="+mn-ea"/>
                <a:cs typeface="+mn-cs"/>
              </a:rPr>
              <a:t>Minimal code is required, and there is no server infrastructure to deploy.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Azure Activity Logs into Log Analytics across subscriptions - https://docs.microsoft.com/en-us/azure/log-analytics/log-analytics-activity-logs-subscriptions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4806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8432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tasks listed are only a representative sampling of what you can do with Activity Logs. Explore some of the other tasks as you have time. Don’t forget to view the associated Activity Log dashboards. (Click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tile to open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dashboard.) Try some PowerShell and CLI tasks.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Create activity log alerts –  https://docs.microsoft.com/en-us/azure/monitoring-and-diagnostics/monitoring-activity-log-alerts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Stream the Azure Activity Log to Event Hubs – https://docs.microsoft.com/en-us/azure/monitoring-and-diagnostics/monitoring-stream-activity-logs-event-hubs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Archive the Azure Activity Log – https://docs.microsoft.com/en-us/azure/monitoring-and-diagnostics/monitoring-archive-activity-log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9172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helps you collect, correlate, search, and act on log and performance data generated by operating systems and applications. It gives you real-time operational insights using integrated search and custom dashboards to readily analyze millions of records across all your workloads and servers regardless of their physical location. </a:t>
            </a:r>
          </a:p>
          <a:p>
            <a:endParaRPr lang="en-US" sz="882"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Log Analytics gives you a single interface for consuming and correlating the data, covering both Linux and Windows Server.</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What is Log Analytics? https://docs.microsoft.com/en-us/azure/log-analytics/log-analytics-overview </a:t>
            </a:r>
          </a:p>
          <a:p>
            <a:r>
              <a:rPr lang="en-US" dirty="0"/>
              <a:t>What’s new in Microsoft Operations Management Suite: Log Analytics - https://blog.tyang.org/wp-content/uploads/2016/04/Whats-New-in-OMS.pdf </a:t>
            </a:r>
          </a:p>
          <a:p>
            <a:r>
              <a:rPr lang="en-US" dirty="0"/>
              <a:t>Log Analytics FAQ - https://azure.microsoft.com/en-us/services/log-analytics/faq/ </a:t>
            </a:r>
          </a:p>
          <a:p>
            <a:r>
              <a:rPr lang="en-US" dirty="0"/>
              <a:t>Unified Alerts in Log Analytics - https://docs.microsoft.com/en-us/azure/log-analytics/log-analytics-alerts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Writing a query - https://docs.microsoft.com/en-us/azure/log-analytics/log-analytics-log-search#writing-a-query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19632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Microsoft Online Labs - https://www.microsoft.com/handsonlabs/SelfPacedLabs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9903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Log Analytics – meet our new query language - https://azure.microsoft.com/en-us/blog/azure-log-analytics-meet-our-new-query-language-2/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Understanding log searches in Log Analytics - https://docs.microsoft.com/en-us/azure/log-analytics/log-analytics-log-search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2422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Getting Started with the Analytics Portal - https://portal.loganalytics.io/demo#/discover/home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29418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Network performance monitor is a cloud-based hybrid network monitoring solution that helps you monitor network performance between various points in your network infrastructure. It also helps you monitor network connectivity to service and application endpoints and monitor the performance of Azure ExpressRoute. Network performance monitor detects network issues like traffic blackholing, routing errors, and issues that conventional network monitoring methods aren't able to detect. The solution generates alerts and notifies you when a threshold is breached for a network link. It also ensures timely detection of network performance issues and localizes the source of the problem to a particular network segment or device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5654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8628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Azure Storage - https://www.youtube.com/watch?v=fUvQR45QaYM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Storage - </a:t>
            </a:r>
            <a:r>
              <a:rPr lang="en-US" sz="882" u="sng" kern="1200" dirty="0">
                <a:solidFill>
                  <a:schemeClr val="tx1"/>
                </a:solidFill>
                <a:effectLst/>
                <a:latin typeface="Segoe UI Light" pitchFamily="34" charset="0"/>
                <a:ea typeface="+mn-ea"/>
                <a:cs typeface="+mn-cs"/>
              </a:rPr>
              <a:t>https://azure.microsoft.com/en-us/services/storage/</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It is not possible to convert a Standard storage account to Premium storage account or vice versa. You must create a new storage account with the desired type and copy data, if applicable, to a new storage account.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Blob storage account only exposes the Blob service endpoint. And, you can also configure a custom domain name to use with your storage account.</a:t>
            </a:r>
          </a:p>
          <a:p>
            <a:r>
              <a:rPr lang="en-US" dirty="0"/>
              <a:t> </a:t>
            </a:r>
          </a:p>
          <a:p>
            <a:endParaRPr lang="en-US" dirty="0"/>
          </a:p>
          <a:p>
            <a:r>
              <a:rPr lang="en-US" dirty="0"/>
              <a:t>Storage Account Endpoints - https://docs.microsoft.com/en-us/azure/storage/common/storage-create-storage-account?toc=%2fazure%2fstorage%2fblobs%2ftoc.json#storage-account-endpoints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Storage Accounts - https://www.youtube.com/watch?v=7v2ZXPX9ETs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9623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encounter problems with the sign in process, or the provisioning process is taking longer, you may want to try using different web browsers. Also, you can open a support ticket using the Help link.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358183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fr-FR" dirty="0"/>
              <a:t>FAQ - https://docs.microsoft.com/en-us/azure/storage/common/storage-account-options#faq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862633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Account - </a:t>
            </a:r>
            <a:r>
              <a:rPr lang="en-US" sz="900" b="0" i="0" u="none" strike="noStrike" kern="1200" dirty="0">
                <a:solidFill>
                  <a:schemeClr val="tx1"/>
                </a:solidFill>
                <a:effectLst/>
                <a:latin typeface="Segoe UI Light" pitchFamily="34" charset="0"/>
                <a:ea typeface="+mn-ea"/>
                <a:cs typeface="+mn-cs"/>
              </a:rPr>
              <a:t>Roles for storage include (but are not limited to) the following roles:</a:t>
            </a:r>
          </a:p>
          <a:p>
            <a:r>
              <a:rPr lang="en-US" sz="900" b="1" i="0" u="none" strike="noStrike" kern="1200" dirty="0">
                <a:solidFill>
                  <a:schemeClr val="tx1"/>
                </a:solidFill>
                <a:effectLst/>
                <a:latin typeface="Segoe UI Light" pitchFamily="34" charset="0"/>
                <a:ea typeface="+mn-ea"/>
                <a:cs typeface="+mn-cs"/>
              </a:rPr>
              <a:t>Owner</a:t>
            </a:r>
            <a:r>
              <a:rPr lang="en-US" sz="900" b="0" i="0" u="none" strike="noStrike" kern="1200" dirty="0">
                <a:solidFill>
                  <a:schemeClr val="tx1"/>
                </a:solidFill>
                <a:effectLst/>
                <a:latin typeface="Segoe UI Light" pitchFamily="34" charset="0"/>
                <a:ea typeface="+mn-ea"/>
                <a:cs typeface="+mn-cs"/>
              </a:rPr>
              <a:t> – They can manage everything, including access.</a:t>
            </a:r>
          </a:p>
          <a:p>
            <a:r>
              <a:rPr lang="en-US" sz="900" b="1" i="0" u="none" strike="noStrike" kern="1200" dirty="0">
                <a:solidFill>
                  <a:schemeClr val="tx1"/>
                </a:solidFill>
                <a:effectLst/>
                <a:latin typeface="Segoe UI Light" pitchFamily="34" charset="0"/>
                <a:ea typeface="+mn-ea"/>
                <a:cs typeface="+mn-cs"/>
              </a:rPr>
              <a:t>Contributor</a:t>
            </a:r>
            <a:r>
              <a:rPr lang="en-US" sz="900" b="0" i="0" u="none" strike="noStrike" kern="1200" dirty="0">
                <a:solidFill>
                  <a:schemeClr val="tx1"/>
                </a:solidFill>
                <a:effectLst/>
                <a:latin typeface="Segoe UI Light" pitchFamily="34" charset="0"/>
                <a:ea typeface="+mn-ea"/>
                <a:cs typeface="+mn-cs"/>
              </a:rPr>
              <a:t> – They can do anything the owner can do except assign access. Someone with this role can view and regenerate the storage account keys. With the storage account keys, they can access the data objects.</a:t>
            </a:r>
          </a:p>
          <a:p>
            <a:r>
              <a:rPr lang="en-US" sz="900" b="1" i="0" u="none" strike="noStrike" kern="1200" dirty="0">
                <a:solidFill>
                  <a:schemeClr val="tx1"/>
                </a:solidFill>
                <a:effectLst/>
                <a:latin typeface="Segoe UI Light" pitchFamily="34" charset="0"/>
                <a:ea typeface="+mn-ea"/>
                <a:cs typeface="+mn-cs"/>
              </a:rPr>
              <a:t>Reader</a:t>
            </a:r>
            <a:r>
              <a:rPr lang="en-US" sz="900" b="0" i="0" u="none" strike="noStrike" kern="1200" dirty="0">
                <a:solidFill>
                  <a:schemeClr val="tx1"/>
                </a:solidFill>
                <a:effectLst/>
                <a:latin typeface="Segoe UI Light" pitchFamily="34" charset="0"/>
                <a:ea typeface="+mn-ea"/>
                <a:cs typeface="+mn-cs"/>
              </a:rPr>
              <a:t> – They can view information about the storage account, except secrets. For example, if you assign a role with reader permissions on the storage account to someone, they can view the properties of the storage account, but they can't make any changes to the properties or view the storage account keys.</a:t>
            </a:r>
          </a:p>
          <a:p>
            <a:r>
              <a:rPr lang="en-US" sz="900" b="1" i="0" u="none" strike="noStrike" kern="1200" dirty="0">
                <a:solidFill>
                  <a:schemeClr val="tx1"/>
                </a:solidFill>
                <a:effectLst/>
                <a:latin typeface="Segoe UI Light" pitchFamily="34" charset="0"/>
                <a:ea typeface="+mn-ea"/>
                <a:cs typeface="+mn-cs"/>
              </a:rPr>
              <a:t>Storage Account Contributor </a:t>
            </a:r>
            <a:r>
              <a:rPr lang="en-US" sz="900" b="0" i="0" u="none" strike="noStrike" kern="1200" dirty="0">
                <a:solidFill>
                  <a:schemeClr val="tx1"/>
                </a:solidFill>
                <a:effectLst/>
                <a:latin typeface="Segoe UI Light" pitchFamily="34" charset="0"/>
                <a:ea typeface="+mn-ea"/>
                <a:cs typeface="+mn-cs"/>
              </a:rPr>
              <a:t>– They can manage the storage account – they can read the subscription's resource groups and resources, and create and manage subscription resource group deployments. They can also access the storage account keys, which in turn means they can access the data plane.</a:t>
            </a:r>
          </a:p>
          <a:p>
            <a:r>
              <a:rPr lang="en-US" sz="900" b="1" i="0" u="none" strike="noStrike" kern="1200" dirty="0">
                <a:solidFill>
                  <a:schemeClr val="tx1"/>
                </a:solidFill>
                <a:effectLst/>
                <a:latin typeface="Segoe UI Light" pitchFamily="34" charset="0"/>
                <a:ea typeface="+mn-ea"/>
                <a:cs typeface="+mn-cs"/>
              </a:rPr>
              <a:t>User Access Administrator </a:t>
            </a:r>
            <a:r>
              <a:rPr lang="en-US" sz="900" b="0" i="0" u="none" strike="noStrike" kern="1200" dirty="0">
                <a:solidFill>
                  <a:schemeClr val="tx1"/>
                </a:solidFill>
                <a:effectLst/>
                <a:latin typeface="Segoe UI Light" pitchFamily="34" charset="0"/>
                <a:ea typeface="+mn-ea"/>
                <a:cs typeface="+mn-cs"/>
              </a:rPr>
              <a:t>– They can manage user access to the storage account. For example, they can grant Reader access to a specific user.</a:t>
            </a:r>
          </a:p>
          <a:p>
            <a:r>
              <a:rPr lang="en-US" sz="900" b="1" i="0" u="none" strike="noStrike" kern="1200" dirty="0">
                <a:solidFill>
                  <a:schemeClr val="tx1"/>
                </a:solidFill>
                <a:effectLst/>
                <a:latin typeface="Segoe UI Light" pitchFamily="34" charset="0"/>
                <a:ea typeface="+mn-ea"/>
                <a:cs typeface="+mn-cs"/>
              </a:rPr>
              <a:t>Virtual Machine Contributor </a:t>
            </a:r>
            <a:r>
              <a:rPr lang="en-US" sz="900" b="0" i="0" u="none" strike="noStrike" kern="1200" dirty="0">
                <a:solidFill>
                  <a:schemeClr val="tx1"/>
                </a:solidFill>
                <a:effectLst/>
                <a:latin typeface="Segoe UI Light" pitchFamily="34" charset="0"/>
                <a:ea typeface="+mn-ea"/>
                <a:cs typeface="+mn-cs"/>
              </a:rPr>
              <a:t>– They can manage virtual machines but not the storage account to which they are connected. This role can list the storage account keys, which means that the user to whom you assign this role can update the data plane.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208096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All data written to Azure Storage is automatically encrypted using </a:t>
            </a:r>
            <a:r>
              <a:rPr lang="en-US" sz="900" b="0" i="0" u="none" strike="noStrike" kern="1200" dirty="0">
                <a:solidFill>
                  <a:schemeClr val="tx1"/>
                </a:solidFill>
                <a:effectLst/>
                <a:latin typeface="Segoe UI Light" pitchFamily="34" charset="0"/>
                <a:ea typeface="+mn-ea"/>
                <a:cs typeface="+mn-cs"/>
                <a:hlinkClick r:id="rId3"/>
              </a:rPr>
              <a:t>Storage Service Encryption (SSE)</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4"/>
              </a:rPr>
              <a:t>Announcing Default Encryption for Azure Blobs, Files, Table and Queue Storage</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and Role-Based Access Control (RBAC) are supported for Azure Storage for both resource management operations and data operations, as follows: </a:t>
            </a:r>
          </a:p>
          <a:p>
            <a:pPr lvl="1"/>
            <a:r>
              <a:rPr lang="en-US" sz="900" b="1" i="0" u="none" strike="noStrike" kern="1200" dirty="0">
                <a:solidFill>
                  <a:schemeClr val="tx1"/>
                </a:solidFill>
                <a:effectLst/>
                <a:latin typeface="Segoe UI Light" pitchFamily="34" charset="0"/>
                <a:ea typeface="+mn-ea"/>
                <a:cs typeface="+mn-cs"/>
              </a:rPr>
              <a:t>You can assign RBAC roles scoped to the storage account to security principals and use Azure AD to authorize resource management operations such as key management.</a:t>
            </a:r>
          </a:p>
          <a:p>
            <a:pPr lvl="1"/>
            <a:r>
              <a:rPr lang="en-US" sz="900" b="0" i="0" u="none" strike="noStrike" kern="1200" dirty="0">
                <a:solidFill>
                  <a:schemeClr val="tx1"/>
                </a:solidFill>
                <a:effectLst/>
                <a:latin typeface="Segoe UI Light" pitchFamily="34" charset="0"/>
                <a:ea typeface="+mn-ea"/>
                <a:cs typeface="+mn-cs"/>
              </a:rPr>
              <a:t>Azure AD integration is supported in preview for data operations on the Blob and Queue services. </a:t>
            </a:r>
            <a:r>
              <a:rPr lang="en-US" sz="900" b="1" i="0" u="none" strike="noStrike" kern="1200" dirty="0">
                <a:solidFill>
                  <a:schemeClr val="tx1"/>
                </a:solidFill>
                <a:effectLst/>
                <a:latin typeface="Segoe UI Light" pitchFamily="34" charset="0"/>
                <a:ea typeface="+mn-ea"/>
                <a:cs typeface="+mn-cs"/>
              </a:rPr>
              <a:t>You can assign RBAC roles scoped to a subscription, resource group, storage account, or an individual container or queue to a security principal or a managed identity for Azure resources</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5"/>
              </a:rPr>
              <a:t>Authenticate access to Azure Storage using Azure Active Directory (Preview)</a:t>
            </a:r>
            <a:r>
              <a:rPr lang="en-US" sz="900" b="0" i="0" u="none" strike="noStrike" kern="1200" dirty="0">
                <a:solidFill>
                  <a:schemeClr val="tx1"/>
                </a:solidFill>
                <a:effectLst/>
                <a:latin typeface="Segoe UI Light" pitchFamily="34" charset="0"/>
                <a:ea typeface="+mn-ea"/>
                <a:cs typeface="+mn-cs"/>
              </a:rPr>
              <a:t>. </a:t>
            </a:r>
          </a:p>
          <a:p>
            <a:pPr marL="109306" lvl="1" indent="0">
              <a:buNone/>
            </a:pP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can be secured in transit between an application and Azure by using </a:t>
            </a:r>
            <a:r>
              <a:rPr lang="en-US" sz="900" b="0" i="0" u="none" strike="noStrike" kern="1200" dirty="0">
                <a:solidFill>
                  <a:schemeClr val="tx1"/>
                </a:solidFill>
                <a:effectLst/>
                <a:latin typeface="Segoe UI Light" pitchFamily="34" charset="0"/>
                <a:ea typeface="+mn-ea"/>
                <a:cs typeface="+mn-cs"/>
                <a:hlinkClick r:id="rId6"/>
              </a:rPr>
              <a:t>Client-Side Encryption</a:t>
            </a:r>
            <a:r>
              <a:rPr lang="en-US" sz="900" b="0" i="0" u="none" strike="noStrike" kern="1200" dirty="0">
                <a:solidFill>
                  <a:schemeClr val="tx1"/>
                </a:solidFill>
                <a:effectLst/>
                <a:latin typeface="Segoe UI Light" pitchFamily="34" charset="0"/>
                <a:ea typeface="+mn-ea"/>
                <a:cs typeface="+mn-cs"/>
              </a:rPr>
              <a:t>, HTTPS, or SMB 3.0. </a:t>
            </a:r>
          </a:p>
          <a:p>
            <a:r>
              <a:rPr lang="en-US" sz="900" b="0" i="0" u="none" strike="noStrike" kern="1200" dirty="0">
                <a:solidFill>
                  <a:schemeClr val="tx1"/>
                </a:solidFill>
                <a:effectLst/>
                <a:latin typeface="Segoe UI Light" pitchFamily="34" charset="0"/>
                <a:ea typeface="+mn-ea"/>
                <a:cs typeface="+mn-cs"/>
              </a:rPr>
              <a:t>OS and data disks used by Azure virtual machines can be encrypted using </a:t>
            </a:r>
            <a:r>
              <a:rPr lang="en-US" sz="900" b="0" i="0" u="none" strike="noStrike" kern="1200" dirty="0">
                <a:solidFill>
                  <a:schemeClr val="tx1"/>
                </a:solidFill>
                <a:effectLst/>
                <a:latin typeface="Segoe UI Light" pitchFamily="34" charset="0"/>
                <a:ea typeface="+mn-ea"/>
                <a:cs typeface="+mn-cs"/>
                <a:hlinkClick r:id="rId7"/>
              </a:rPr>
              <a:t>Azure Disk Encryption</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Delegated access to the data objects in Azure Storage can be granted using </a:t>
            </a:r>
            <a:r>
              <a:rPr lang="en-US" sz="900" b="0" i="0" u="none" strike="noStrike" kern="1200" dirty="0">
                <a:solidFill>
                  <a:schemeClr val="tx1"/>
                </a:solidFill>
                <a:effectLst/>
                <a:latin typeface="Segoe UI Light" pitchFamily="34" charset="0"/>
                <a:ea typeface="+mn-ea"/>
                <a:cs typeface="+mn-cs"/>
                <a:hlinkClick r:id="rId8"/>
              </a:rPr>
              <a:t>Shared Access Signatures</a:t>
            </a:r>
            <a:r>
              <a:rPr lang="en-US" sz="900" b="0" i="0" u="none" strike="noStrike" kern="1200" dirty="0">
                <a:solidFill>
                  <a:schemeClr val="tx1"/>
                </a:solidFill>
                <a:effectLst/>
                <a:latin typeface="Segoe UI Light" pitchFamily="34" charset="0"/>
                <a:ea typeface="+mn-ea"/>
                <a:cs typeface="+mn-cs"/>
              </a:rPr>
              <a:t>.</a:t>
            </a:r>
          </a:p>
          <a:p>
            <a:r>
              <a:rPr lang="en-US" dirty="0"/>
              <a:t>Storage Security - https://www.youtube.com/watch?v=tcMyGYp_dQM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72674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 shared access signature provides delegated access to resources in your storage account. With a SAS, you can grant clients access to resources in your storage account, without sharing your account keys. This is the key point of using shared access signatures in your applications--a SAS is a secure way to share your storage resources without compromising your account keys.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Storage account key is Similar to root password so use SAS</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You can use a SAS when you want to provide access to resources in your storage account to any client not possessing your storage account's access keys.</a:t>
            </a:r>
            <a:endParaRPr lang="en-US" b="1" dirty="0"/>
          </a:p>
          <a:p>
            <a:endParaRPr lang="en-US" b="1" dirty="0"/>
          </a:p>
          <a:p>
            <a:endParaRPr lang="en-US" b="1" dirty="0"/>
          </a:p>
          <a:p>
            <a:endParaRPr lang="en-US" dirty="0"/>
          </a:p>
          <a:p>
            <a:r>
              <a:rPr lang="en-US" dirty="0"/>
              <a:t>What is a shared access signature? - https://docs.microsoft.com/en-us/azure/storage/common/storage-dotnet-shared-access-signature-part-1?toc=%2fazure%2fstorage%2fblobs%2ftoc.json#what-is-a-shared-access-signature  </a:t>
            </a:r>
          </a:p>
          <a:p>
            <a:r>
              <a:rPr lang="en-US" dirty="0"/>
              <a:t>When should you use a shared access signature? - https://docs.microsoft.com/en-us/azure/storage/common/storage-dotnet-shared-access-signature-part-1?toc=%2fazure%2fstorage%2fblobs%2ftoc.json#when-should-you-use-a-shared-access-signature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Take a few minutes to access the Azure Portal. Select a Storage Account and click Shared Access Signature. Use the Information icon to step through each of the settings to learn more about what that parameter does.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New-</a:t>
            </a:r>
            <a:r>
              <a:rPr lang="en-US" sz="882" b="0" i="0" kern="1200" dirty="0" err="1">
                <a:solidFill>
                  <a:schemeClr val="tx1"/>
                </a:solidFill>
                <a:effectLst/>
                <a:latin typeface="Segoe UI Light" pitchFamily="34" charset="0"/>
                <a:ea typeface="+mn-ea"/>
                <a:cs typeface="+mn-cs"/>
              </a:rPr>
              <a:t>AzureStorageAccountSASToken</a:t>
            </a:r>
            <a:r>
              <a:rPr lang="en-US" sz="882" b="0" i="0" kern="1200" dirty="0">
                <a:solidFill>
                  <a:schemeClr val="tx1"/>
                </a:solidFill>
                <a:effectLst/>
                <a:latin typeface="Segoe UI Light" pitchFamily="34" charset="0"/>
                <a:ea typeface="+mn-ea"/>
                <a:cs typeface="+mn-cs"/>
              </a:rPr>
              <a:t>- https://docs.microsoft.com/en-us/powershell/module/azure.storage/new-azurestorageaccountsastoken?view=azurermps-6.8.1</a:t>
            </a:r>
          </a:p>
          <a:p>
            <a:r>
              <a:rPr lang="en-US" sz="882" b="0" i="0" kern="1200" dirty="0">
                <a:solidFill>
                  <a:schemeClr val="tx1"/>
                </a:solidFill>
                <a:effectLst/>
                <a:latin typeface="Segoe UI Light" pitchFamily="34" charset="0"/>
                <a:ea typeface="+mn-ea"/>
                <a:cs typeface="+mn-cs"/>
              </a:rPr>
              <a:t>New-AzureStorageBlobSASToken- https://docs.microsoft.com/en-us/powershell/module/azure.storage/new-azurestorageblobsastoken?view=azurermps-6.8.1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Storage SAS and Keys - https://www.youtube.com/watch?v=cLP2rh0wqhw</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Shared access signature parameters - https://docs.microsoft.com/en-us/azure/storage/common/storage-dotnet-shared-access-signature-part-1?toc=%2fazure%2fstorage%2fblobs%2ftoc.json#shared-access-signature-parameters </a:t>
            </a:r>
          </a:p>
          <a:p>
            <a:r>
              <a:rPr lang="en-US" sz="882" kern="1200" dirty="0">
                <a:solidFill>
                  <a:schemeClr val="tx1"/>
                </a:solidFill>
                <a:effectLst/>
                <a:latin typeface="Segoe UI Light" pitchFamily="34" charset="0"/>
                <a:ea typeface="+mn-ea"/>
                <a:cs typeface="+mn-cs"/>
              </a:rPr>
              <a:t>Service SAS URI example - https://docs.microsoft.com/en-us/azure/storage/common/storage-dotnet-shared-access-signature-part-1#service-sas-uri-example </a:t>
            </a:r>
          </a:p>
          <a:p>
            <a:r>
              <a:rPr lang="en-US" sz="882" kern="1200" dirty="0">
                <a:solidFill>
                  <a:schemeClr val="tx1"/>
                </a:solidFill>
                <a:effectLst/>
                <a:latin typeface="Segoe UI Light" pitchFamily="34" charset="0"/>
                <a:ea typeface="+mn-ea"/>
                <a:cs typeface="+mn-cs"/>
              </a:rPr>
              <a:t>Account SAS URI example - https://docs.microsoft.com/en-us/azure/storage/common/storage-dotnet-shared-access-signature-part-1#account-sas-uri-example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Encryption - https://www.youtube.com/watch?v=zZHh2Hgb8r4</a:t>
            </a:r>
          </a:p>
          <a:p>
            <a:endParaRPr lang="en-US" dirty="0"/>
          </a:p>
          <a:p>
            <a:r>
              <a:rPr lang="en-US" dirty="0"/>
              <a:t>Azure storage uses RBAC (role based access control)</a:t>
            </a:r>
          </a:p>
          <a:p>
            <a:endParaRPr lang="en-US" dirty="0"/>
          </a:p>
          <a:p>
            <a:endParaRPr lang="en-US" dirty="0"/>
          </a:p>
          <a:p>
            <a:r>
              <a:rPr lang="en-US" dirty="0"/>
              <a:t>Always use HTTPS to create or distribute an SAS</a:t>
            </a:r>
          </a:p>
          <a:p>
            <a:r>
              <a:rPr lang="en-US" dirty="0"/>
              <a:t>Reference stored access policies where possible</a:t>
            </a:r>
          </a:p>
          <a:p>
            <a:r>
              <a:rPr lang="en-US" dirty="0"/>
              <a:t>Be careful with SAS start time</a:t>
            </a:r>
          </a:p>
          <a:p>
            <a:r>
              <a:rPr lang="en-US" dirty="0"/>
              <a:t>Be specific with the resource to be accessed</a:t>
            </a:r>
          </a:p>
          <a:p>
            <a:endParaRPr lang="en-US" dirty="0"/>
          </a:p>
          <a:p>
            <a:endParaRPr lang="en-US" dirty="0"/>
          </a:p>
          <a:p>
            <a:r>
              <a:rPr lang="en-US" dirty="0"/>
              <a:t>Best practices when using SAS - https://docs.microsoft.com/en-us/azure/storage/common/storage-dotnet-shared-access-signature-part-1#best-practices-when-using-sas </a:t>
            </a:r>
          </a:p>
          <a:p>
            <a:endParaRPr lang="en-US" dirty="0"/>
          </a:p>
          <a:p>
            <a:r>
              <a:rPr lang="en-US" dirty="0"/>
              <a:t>Configure Azure Storage Firewalls and Virtual Networks - https://docs.microsoft.com/en-us/azure/storage/common/storage-network-security </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905792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Don’t forget to review the videos in this lesson as you try some of these activities for yourself.</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Using shared access signatures (SAS) –  https://docs.microsoft.com/en-us/azure/storage/common/storage-dotnet-shared-access-signature-part-1</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49195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Microsoft server software support for Microsoft Azure virtual machines - https://support.microsoft.com/en-us/help/2721672/microsoft-server-software-support-for-microsoft-azure-virtual-machines </a:t>
            </a:r>
          </a:p>
          <a:p>
            <a:r>
              <a:rPr lang="en-US" dirty="0"/>
              <a:t>Linux on distributions endorsed by Azure - https://docs.microsoft.com/en-us/azure/virtual-machines/linux/endorsed-distros#supported-distributions–versions.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22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Deploying Linux VMs - https://www.youtube.com/embed/k7mPJhRVXoA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307077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currently requires at least a 2048-bit key length and the SSH-RSA format for public and private keys. </a:t>
            </a:r>
          </a:p>
          <a:p>
            <a:endParaRPr lang="en-US" dirty="0"/>
          </a:p>
          <a:p>
            <a:endParaRPr lang="en-US" dirty="0"/>
          </a:p>
          <a:p>
            <a:r>
              <a:rPr lang="en-US" dirty="0"/>
              <a:t>How to use SSH keys with Windows on Azure - https://docs.microsoft.com/en-us/azure/virtual-machines/linux/ssh-from-windows#overview-of-ssh-and-keys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21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SSH Keys - https://www.youtube.com/embed/dVYU6I_Hpo4</a:t>
            </a:r>
          </a:p>
          <a:p>
            <a:endParaRPr lang="en-US" dirty="0"/>
          </a:p>
          <a:p>
            <a:endParaRPr lang="en-US" dirty="0"/>
          </a:p>
          <a:p>
            <a:r>
              <a:rPr lang="en-US" dirty="0"/>
              <a:t>Create SSH keys with PuTTYgen - https://docs.microsoft.com/en-us/azure/virtual-machines/linux/ssh-from-windows#create-ssh-keys-with-puttygen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004603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56272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https://docs.microsoft.com/en-us/azure/site-recovery/migrate-tutorial-on-premises-azure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This default numbers in this video are accurate as of the time of the recording. Azure is constantly being updated so be sure to check the documentation if something seems out of date.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Virtual Machine Storage - https://www.youtube.com/watch?v=og_rZYBLvCs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98550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which VM’s can be move with ASR, things like max </a:t>
            </a:r>
            <a:r>
              <a:rPr lang="en-US" dirty="0" err="1"/>
              <a:t>os</a:t>
            </a:r>
            <a:r>
              <a:rPr lang="en-US" dirty="0"/>
              <a:t> Disk size (2 TB), Data disk size (4 TB), # of disks (64 or less), </a:t>
            </a:r>
            <a:r>
              <a:rPr lang="en-US" dirty="0" err="1"/>
              <a:t>bitlock</a:t>
            </a:r>
            <a:r>
              <a:rPr lang="en-US" dirty="0"/>
              <a:t> (no), 64 bit</a:t>
            </a:r>
          </a:p>
          <a:p>
            <a:endParaRPr lang="en-US" dirty="0"/>
          </a:p>
          <a:p>
            <a:r>
              <a:rPr lang="en-US" dirty="0"/>
              <a:t>https://docs.microsoft.com/en-us/azure/site-recovery/vmware-physical-azure-support-matrix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696030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Storage Demonstration - https://www.youtube.com/embed/sKg5Hz1tSmQ</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20806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best performance for your application, we recommend that you migrate any VM disk that requires high IOPS to Premium Storage. If your disk does not require high IOPS, you can help limit costs by keeping it in standard Azure Storage. In standard storage, VM disk data is stored on hard disk drives (HDDs) instead of on SSDs.</a:t>
            </a:r>
          </a:p>
          <a:p>
            <a:endParaRPr lang="en-US" dirty="0"/>
          </a:p>
          <a:p>
            <a:endParaRPr lang="en-US" dirty="0"/>
          </a:p>
          <a:p>
            <a:r>
              <a:rPr lang="en-US" dirty="0"/>
              <a:t>Managed disks overview - https://docs.microsoft.com/en-us/azure/virtual-machines/windows/managed-disks-overview</a:t>
            </a:r>
          </a:p>
          <a:p>
            <a:r>
              <a:rPr lang="en-US" dirty="0"/>
              <a:t>Premium Storage - https://docs.microsoft.com/en-us/azure/virtual-machines/windows/premium-storage</a:t>
            </a:r>
          </a:p>
          <a:p>
            <a:r>
              <a:rPr lang="en-US" dirty="0"/>
              <a:t>Standard Storage - https://docs.microsoft.com/en-us/azure/virtual-machines/windows/standard-storage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 with Managed Disks - https://channel9.msdn.com/Blogs/Azure/Managed-Disks-for-Azure-Resiliency/player</a:t>
            </a:r>
          </a:p>
          <a:p>
            <a:endParaRPr lang="en-US" sz="900"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Managed Disks simplifies disk management for Azure IaaS VMs by managing the storage accounts associated with the VM disks. You only specify the type (Standard HDD, Standard SSD, or Premium SSD) and the size of disk you need, and Azure creates and manages the disk for you. This video covers managed disks, snapshots, and premium storage.</a:t>
            </a:r>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18607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the VM Types and what they are used for:</a:t>
            </a:r>
          </a:p>
          <a:p>
            <a:endParaRPr lang="en-US" dirty="0"/>
          </a:p>
          <a:p>
            <a:r>
              <a:rPr lang="en-US" dirty="0"/>
              <a:t>https://docs.microsoft.com/en-us/azure/virtual-machines/windows/sizes</a:t>
            </a:r>
          </a:p>
          <a:p>
            <a:endParaRPr lang="en-US" dirty="0"/>
          </a:p>
          <a:p>
            <a:r>
              <a:rPr lang="en-US" dirty="0"/>
              <a:t>Type Sizes Description </a:t>
            </a:r>
          </a:p>
          <a:p>
            <a:r>
              <a:rPr lang="en-US" u="none" strike="noStrike" dirty="0">
                <a:effectLst/>
                <a:hlinkClick r:id="rId3"/>
              </a:rPr>
              <a:t>General purpose</a:t>
            </a:r>
            <a:r>
              <a:rPr lang="en-US" dirty="0"/>
              <a:t> </a:t>
            </a:r>
            <a:r>
              <a:rPr lang="en-US" dirty="0">
                <a:effectLst/>
              </a:rPr>
              <a:t>B, Dsv3, Dv3, DSv2, Dv2, Av2, DC</a:t>
            </a:r>
            <a:r>
              <a:rPr lang="en-US" dirty="0"/>
              <a:t> </a:t>
            </a:r>
            <a:r>
              <a:rPr lang="en-US" dirty="0">
                <a:effectLst/>
              </a:rPr>
              <a:t>Balanced CPU-to-memory ratio. Ideal for testing and development, small to medium databases, and low to medium traffic web servers.</a:t>
            </a:r>
            <a:r>
              <a:rPr lang="en-US" dirty="0"/>
              <a:t> </a:t>
            </a:r>
          </a:p>
          <a:p>
            <a:r>
              <a:rPr lang="en-US" u="none" strike="noStrike" dirty="0">
                <a:effectLst/>
                <a:hlinkClick r:id="rId4"/>
              </a:rPr>
              <a:t>Compute optimized</a:t>
            </a:r>
            <a:r>
              <a:rPr lang="en-US" dirty="0"/>
              <a:t> </a:t>
            </a:r>
            <a:r>
              <a:rPr lang="en-US" dirty="0">
                <a:effectLst/>
              </a:rPr>
              <a:t>Fsv2, Fs, F</a:t>
            </a:r>
            <a:r>
              <a:rPr lang="en-US" dirty="0"/>
              <a:t> </a:t>
            </a:r>
            <a:r>
              <a:rPr lang="en-US" dirty="0">
                <a:effectLst/>
              </a:rPr>
              <a:t>High CPU-to-memory ratio. Good for medium traffic web servers, network appliances, batch processes, and application servers.</a:t>
            </a:r>
            <a:r>
              <a:rPr lang="en-US" dirty="0"/>
              <a:t> </a:t>
            </a:r>
            <a:r>
              <a:rPr lang="en-US" u="none" strike="noStrike" dirty="0">
                <a:effectLst/>
                <a:hlinkClick r:id="rId5"/>
              </a:rPr>
              <a:t>Memory optimized</a:t>
            </a:r>
            <a:r>
              <a:rPr lang="en-US" dirty="0"/>
              <a:t> </a:t>
            </a:r>
            <a:r>
              <a:rPr lang="en-US" dirty="0">
                <a:effectLst/>
              </a:rPr>
              <a:t>Esv3, Ev3, M, GS, G, DSv2, Dv2</a:t>
            </a:r>
            <a:r>
              <a:rPr lang="en-US" dirty="0"/>
              <a:t> </a:t>
            </a:r>
            <a:r>
              <a:rPr lang="en-US" dirty="0">
                <a:effectLst/>
              </a:rPr>
              <a:t>High memory-to-CPU ratio. Great for relational database servers, medium to large caches, and in-memory analytics.</a:t>
            </a:r>
            <a:r>
              <a:rPr lang="en-US" dirty="0"/>
              <a:t> </a:t>
            </a:r>
          </a:p>
          <a:p>
            <a:r>
              <a:rPr lang="en-US" u="none" strike="noStrike" dirty="0">
                <a:effectLst/>
                <a:hlinkClick r:id="rId6"/>
              </a:rPr>
              <a:t>Storage optimized</a:t>
            </a:r>
            <a:r>
              <a:rPr lang="en-US" dirty="0"/>
              <a:t> </a:t>
            </a:r>
            <a:r>
              <a:rPr lang="en-US" dirty="0">
                <a:effectLst/>
              </a:rPr>
              <a:t>Lsv2, Ls</a:t>
            </a:r>
            <a:r>
              <a:rPr lang="en-US" dirty="0"/>
              <a:t> </a:t>
            </a:r>
            <a:r>
              <a:rPr lang="en-US" dirty="0">
                <a:effectLst/>
              </a:rPr>
              <a:t>High disk throughput and IO ideal for Big Data, SQL, NoSQL databases, data warehousing and large transactional databases.</a:t>
            </a:r>
            <a:r>
              <a:rPr lang="en-US" dirty="0"/>
              <a:t> </a:t>
            </a:r>
          </a:p>
          <a:p>
            <a:endParaRPr lang="en-US" u="none" strike="noStrike" dirty="0">
              <a:effectLst/>
              <a:hlinkClick r:id="rId7"/>
            </a:endParaRPr>
          </a:p>
          <a:p>
            <a:r>
              <a:rPr lang="en-US" u="none" strike="noStrike" dirty="0">
                <a:effectLst/>
                <a:hlinkClick r:id="rId7"/>
              </a:rPr>
              <a:t>GPU</a:t>
            </a:r>
            <a:r>
              <a:rPr lang="en-US" dirty="0"/>
              <a:t> </a:t>
            </a:r>
            <a:r>
              <a:rPr lang="en-US" dirty="0">
                <a:effectLst/>
              </a:rPr>
              <a:t>NV, NVv2, NC, NCv2, NCv3, ND, Ndv2 (Preview)</a:t>
            </a:r>
            <a:r>
              <a:rPr lang="en-US" dirty="0"/>
              <a:t> </a:t>
            </a:r>
            <a:r>
              <a:rPr lang="en-US" dirty="0">
                <a:effectLst/>
              </a:rPr>
              <a:t>Specialized virtual machines targeted for heavy graphic rendering and video editing, as well as model training and inferencing (ND) with deep learning. Available with single or multiple GPUs.</a:t>
            </a:r>
            <a:r>
              <a:rPr lang="en-US" dirty="0"/>
              <a:t> </a:t>
            </a:r>
          </a:p>
          <a:p>
            <a:endParaRPr lang="en-US" u="none" strike="noStrike" dirty="0">
              <a:effectLst/>
              <a:hlinkClick r:id="rId8"/>
            </a:endParaRPr>
          </a:p>
          <a:p>
            <a:r>
              <a:rPr lang="en-US" u="none" strike="noStrike" dirty="0">
                <a:effectLst/>
                <a:hlinkClick r:id="rId8"/>
              </a:rPr>
              <a:t>High performance compute</a:t>
            </a:r>
            <a:r>
              <a:rPr lang="en-US" dirty="0"/>
              <a:t> </a:t>
            </a:r>
            <a:r>
              <a:rPr lang="en-US" dirty="0">
                <a:effectLst/>
              </a:rPr>
              <a:t>H</a:t>
            </a:r>
            <a:r>
              <a:rPr lang="en-US" dirty="0"/>
              <a:t> </a:t>
            </a:r>
            <a:r>
              <a:rPr lang="en-US" dirty="0">
                <a:effectLst/>
              </a:rPr>
              <a:t>Our fastest and most powerful CPU virtual machines with optional high-throughput network interfaces (RDMA).</a:t>
            </a:r>
          </a:p>
          <a:p>
            <a:endParaRPr lang="en-US" dirty="0">
              <a:effectLst/>
            </a:endParaRPr>
          </a:p>
          <a:p>
            <a:endParaRPr lang="en-US" dirty="0"/>
          </a:p>
          <a:p>
            <a:r>
              <a:rPr lang="en-US" dirty="0"/>
              <a:t>Attach and Detach Disks - https://www.youtube.com/embed/LXblaftKoxM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037369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Custom Disks - https://www.youtube.com/watch?v=uG1wVoc7oVQ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959680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from Managed Disks - https://www.youtube.com/watch?v=hXCBMQlPfR8</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309688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solidFill>
                  <a:srgbClr val="92D050"/>
                </a:solidFill>
                <a:latin typeface="Segoe UI Emoji" panose="020B0502040204020203" pitchFamily="34" charset="0"/>
              </a:rPr>
              <a:t>✔️</a:t>
            </a:r>
            <a:r>
              <a:rPr lang="en-US" dirty="0"/>
              <a:t>Can you see the advantage of completing tasks with PowerShell?</a:t>
            </a:r>
            <a:endParaRPr lang="en-US" sz="900" dirty="0">
              <a:latin typeface="Segoe UI Emoj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1726368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virtual machine and an availability set at the same time. Or you create an availability set and then add virtual machines to it. This is a matter of personal preference. </a:t>
            </a:r>
          </a:p>
          <a:p>
            <a:endParaRPr lang="en-US" dirty="0"/>
          </a:p>
          <a:p>
            <a:endParaRPr lang="en-US" dirty="0"/>
          </a:p>
          <a:p>
            <a:endParaRPr lang="en-US" dirty="0"/>
          </a:p>
          <a:p>
            <a:r>
              <a:rPr lang="en-US" dirty="0"/>
              <a:t>SLA for Virtual Machines - https://azure.microsoft.com/en-us/support/legal/sla/virtual-machines/v1_8/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413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3000" dirty="0"/>
              <a:t>Availability sets are made up of update domains and fault domains:</a:t>
            </a:r>
          </a:p>
          <a:p>
            <a:pPr lvl="1"/>
            <a:r>
              <a:rPr lang="en-IE" sz="2600" dirty="0"/>
              <a:t>Update domains. When a maintenance event occurs (such as a </a:t>
            </a:r>
            <a:r>
              <a:rPr lang="en-IE" sz="2600" b="1" dirty="0"/>
              <a:t>performance update or critical security patch applied</a:t>
            </a:r>
            <a:r>
              <a:rPr lang="en-IE" sz="2600" dirty="0"/>
              <a:t>), the update is sequenced through update domains.</a:t>
            </a:r>
          </a:p>
          <a:p>
            <a:pPr lvl="1"/>
            <a:r>
              <a:rPr lang="en-IE" sz="2600" dirty="0"/>
              <a:t>Fault domains. Fault domains provide for the physical separation of a </a:t>
            </a:r>
            <a:r>
              <a:rPr lang="en-IE" sz="2600" b="1" dirty="0"/>
              <a:t>workload across different hardware in the </a:t>
            </a:r>
            <a:r>
              <a:rPr lang="en-IE" sz="2600" b="1" dirty="0" err="1"/>
              <a:t>datacenter</a:t>
            </a:r>
            <a:endParaRPr lang="en-US" b="1" dirty="0"/>
          </a:p>
          <a:p>
            <a:endParaRPr lang="en-US" dirty="0"/>
          </a:p>
          <a:p>
            <a:r>
              <a:rPr lang="en-US" dirty="0"/>
              <a:t>Placing your virtual machines into an availability set does not protect your application from operating system or application-specific failures, it does limit the impact of potential physical hardware failures, network outages, or power interruptions. </a:t>
            </a:r>
          </a:p>
          <a:p>
            <a:endParaRPr lang="en-US" dirty="0"/>
          </a:p>
          <a:p>
            <a:r>
              <a:rPr lang="en-US" dirty="0"/>
              <a:t>Configure multiple virtual machines in an availability set for redundancy - https://docs.microsoft.com/en-us/azure/virtual-machines/windows/manage-availability?toc=%2Fazure%2Fvirtual-machines%2Fwindows%2Ftoc.json#configure-multiple-virtual-machines-in-an-availability-set-for-redundancy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180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is a </a:t>
            </a:r>
            <a:r>
              <a:rPr lang="en-US" sz="900" b="1" i="0" u="none" strike="noStrike" kern="1200" dirty="0">
                <a:solidFill>
                  <a:schemeClr val="tx1"/>
                </a:solidFill>
                <a:effectLst/>
                <a:latin typeface="Segoe UI Light" pitchFamily="34" charset="0"/>
                <a:ea typeface="+mn-ea"/>
                <a:cs typeface="+mn-cs"/>
              </a:rPr>
              <a:t>personalized cloud consultant </a:t>
            </a:r>
            <a:r>
              <a:rPr lang="en-US" sz="900" b="0" i="0" u="none" strike="noStrike" kern="1200" dirty="0">
                <a:solidFill>
                  <a:schemeClr val="tx1"/>
                </a:solidFill>
                <a:effectLst/>
                <a:latin typeface="Segoe UI Light" pitchFamily="34" charset="0"/>
                <a:ea typeface="+mn-ea"/>
                <a:cs typeface="+mn-cs"/>
              </a:rPr>
              <a:t>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provides recommendations for </a:t>
            </a:r>
            <a:r>
              <a:rPr lang="en-US" sz="900" b="1" i="0" u="none" strike="noStrike" kern="1200" dirty="0">
                <a:solidFill>
                  <a:schemeClr val="tx1"/>
                </a:solidFill>
                <a:effectLst/>
                <a:latin typeface="Segoe UI Light" pitchFamily="34" charset="0"/>
                <a:ea typeface="+mn-ea"/>
                <a:cs typeface="+mn-cs"/>
              </a:rPr>
              <a:t>virtual machines (including recommend prem disks) availability sets, application gateways, App Services, SQL servers, and Azure Cache for Redis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Get proactive, actionable, and personalized best practices recommendations. </a:t>
            </a:r>
          </a:p>
          <a:p>
            <a:r>
              <a:rPr lang="en-US" sz="900" b="0" i="0" u="none" strike="noStrike" kern="1200" dirty="0">
                <a:solidFill>
                  <a:schemeClr val="tx1"/>
                </a:solidFill>
                <a:effectLst/>
                <a:latin typeface="Segoe UI Light" pitchFamily="34" charset="0"/>
                <a:ea typeface="+mn-ea"/>
                <a:cs typeface="+mn-cs"/>
              </a:rPr>
              <a:t>Improve the performance, security, and high availability of your resources, as you identify opportunities to reduce your overall Azure spend.</a:t>
            </a:r>
          </a:p>
          <a:p>
            <a:r>
              <a:rPr lang="en-US" sz="900" b="0" i="0" u="none" strike="noStrike" kern="1200" dirty="0">
                <a:solidFill>
                  <a:schemeClr val="tx1"/>
                </a:solidFill>
                <a:effectLst/>
                <a:latin typeface="Segoe UI Light" pitchFamily="34" charset="0"/>
                <a:ea typeface="+mn-ea"/>
                <a:cs typeface="+mn-cs"/>
              </a:rPr>
              <a:t>Get recommendations with proposed actions inline.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Advisor provides recommendations for virtual machines, availability sets, application gateways, App Services, SQL servers, and Redis Cache.</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Introduction to Azure Advisor - https://docs.microsoft.com/en-us/azure/advisor/advisor-overview </a:t>
            </a:r>
          </a:p>
          <a:p>
            <a:r>
              <a:rPr lang="en-US" sz="882" kern="1200" dirty="0">
                <a:solidFill>
                  <a:schemeClr val="tx1"/>
                </a:solidFill>
                <a:effectLst/>
                <a:latin typeface="Segoe UI Light" pitchFamily="34" charset="0"/>
                <a:ea typeface="+mn-ea"/>
                <a:cs typeface="+mn-cs"/>
              </a:rPr>
              <a:t>Advisor Cost recommendations - https://docs.microsoft.com/en-us/azure/advisor/advisor-cost-recommendations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Availability Sets - https://www.youtube.com/embed/Lh4hrWE07nY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936052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Why use virtual machine scale sets? - https://docs.microsoft.com/en-us/azure/virtual-machine-scale-sets/overview#why-use-virtual-machine-scale-sets</a:t>
            </a:r>
          </a:p>
          <a:p>
            <a:r>
              <a:rPr lang="en-US" dirty="0"/>
              <a:t>Differences between virtual machines and scale sets - https://docs.microsoft.com/en-us/azure/virtual-machine-scale-sets/overview#differences-between-virtual-machines-and-scale-sets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Best Practices for </a:t>
            </a:r>
            <a:r>
              <a:rPr lang="en-US" dirty="0" err="1"/>
              <a:t>Autoscale</a:t>
            </a:r>
            <a:r>
              <a:rPr lang="en-US" dirty="0"/>
              <a:t> - https://docs.microsoft.com/en-us/azure/monitoring-and-diagnostics/insights-autoscale-best-practices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814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Autoscale</a:t>
            </a:r>
            <a:r>
              <a:rPr lang="en-US" dirty="0"/>
              <a:t> minimizes the number of unnecessary VM instances that run your application when demand is low</a:t>
            </a:r>
          </a:p>
          <a:p>
            <a:endParaRPr lang="en-US" dirty="0"/>
          </a:p>
          <a:p>
            <a:r>
              <a:rPr lang="en-US" sz="900" b="0" i="0" u="none" strike="noStrike" kern="1200" dirty="0">
                <a:solidFill>
                  <a:schemeClr val="tx1"/>
                </a:solidFill>
                <a:effectLst/>
                <a:latin typeface="Segoe UI Light" pitchFamily="34" charset="0"/>
                <a:ea typeface="+mn-ea"/>
                <a:cs typeface="+mn-cs"/>
              </a:rPr>
              <a:t>An Azure virtual machine scale set can automatically increase or decrease the number of VM instances that run your application. This automated and elastic behavior reduces the management overhead to monitor and optimize the performance of your application. You create rules that define the acceptable performance for a positive customer experience. When those defined thresholds are met, </a:t>
            </a:r>
            <a:r>
              <a:rPr lang="en-US" sz="900" b="0" i="0" u="none" strike="noStrike" kern="1200" dirty="0" err="1">
                <a:solidFill>
                  <a:schemeClr val="tx1"/>
                </a:solidFill>
                <a:effectLst/>
                <a:latin typeface="Segoe UI Light" pitchFamily="34" charset="0"/>
                <a:ea typeface="+mn-ea"/>
                <a:cs typeface="+mn-cs"/>
              </a:rPr>
              <a:t>autoscale</a:t>
            </a:r>
            <a:r>
              <a:rPr lang="en-US" sz="900" b="0" i="0" u="none" strike="noStrike" kern="1200" dirty="0">
                <a:solidFill>
                  <a:schemeClr val="tx1"/>
                </a:solidFill>
                <a:effectLst/>
                <a:latin typeface="Segoe UI Light" pitchFamily="34" charset="0"/>
                <a:ea typeface="+mn-ea"/>
                <a:cs typeface="+mn-cs"/>
              </a:rPr>
              <a:t> rules take action to adjust the capacity of your scale set. You can also schedule events to automatically increase or decrease the capacity of your scale set at fixed times. </a:t>
            </a:r>
            <a:endParaRPr lang="en-US" dirty="0"/>
          </a:p>
          <a:p>
            <a:endParaRPr lang="en-US" dirty="0"/>
          </a:p>
          <a:p>
            <a:r>
              <a:rPr lang="en-US" dirty="0"/>
              <a:t>Azure Autoscale - https://azure.microsoft.com/en-us/features/autoscale/ </a:t>
            </a:r>
          </a:p>
          <a:p>
            <a:endParaRPr lang="en-US" dirty="0"/>
          </a:p>
          <a:p>
            <a:r>
              <a:rPr lang="en-US" dirty="0"/>
              <a:t>Can be scheduled</a:t>
            </a:r>
          </a:p>
          <a:p>
            <a:endParaRPr lang="en-US" dirty="0"/>
          </a:p>
          <a:p>
            <a:r>
              <a:rPr lang="en-US" dirty="0"/>
              <a:t>Metric name </a:t>
            </a:r>
            <a:r>
              <a:rPr lang="en-US" dirty="0">
                <a:effectLst/>
              </a:rPr>
              <a:t>Percentage </a:t>
            </a:r>
          </a:p>
          <a:p>
            <a:endParaRPr lang="en-US" dirty="0">
              <a:effectLst/>
            </a:endParaRPr>
          </a:p>
          <a:p>
            <a:r>
              <a:rPr lang="en-US" dirty="0">
                <a:effectLst/>
              </a:rPr>
              <a:t>CPU</a:t>
            </a:r>
            <a:r>
              <a:rPr lang="en-US" dirty="0"/>
              <a:t> </a:t>
            </a:r>
          </a:p>
          <a:p>
            <a:r>
              <a:rPr lang="en-US" dirty="0">
                <a:effectLst/>
              </a:rPr>
              <a:t>Network In</a:t>
            </a:r>
            <a:r>
              <a:rPr lang="en-US" dirty="0"/>
              <a:t> </a:t>
            </a:r>
          </a:p>
          <a:p>
            <a:r>
              <a:rPr lang="en-US" dirty="0">
                <a:effectLst/>
              </a:rPr>
              <a:t>Network Out</a:t>
            </a:r>
            <a:r>
              <a:rPr lang="en-US" dirty="0"/>
              <a:t> </a:t>
            </a:r>
          </a:p>
          <a:p>
            <a:r>
              <a:rPr lang="en-US" dirty="0">
                <a:effectLst/>
              </a:rPr>
              <a:t>Disk Read Bytes</a:t>
            </a:r>
            <a:r>
              <a:rPr lang="en-US" dirty="0"/>
              <a:t> </a:t>
            </a:r>
          </a:p>
          <a:p>
            <a:r>
              <a:rPr lang="en-US" dirty="0">
                <a:effectLst/>
              </a:rPr>
              <a:t>Disk Write Bytes</a:t>
            </a:r>
            <a:r>
              <a:rPr lang="en-US" dirty="0"/>
              <a:t> </a:t>
            </a:r>
          </a:p>
          <a:p>
            <a:r>
              <a:rPr lang="en-US" dirty="0">
                <a:effectLst/>
              </a:rPr>
              <a:t>Disk Read Operations/Sec</a:t>
            </a:r>
            <a:r>
              <a:rPr lang="en-US" dirty="0"/>
              <a:t> </a:t>
            </a:r>
          </a:p>
          <a:p>
            <a:r>
              <a:rPr lang="en-US" dirty="0">
                <a:effectLst/>
              </a:rPr>
              <a:t>Disk Write Operations/Sec</a:t>
            </a:r>
            <a:r>
              <a:rPr lang="en-US" dirty="0"/>
              <a:t> </a:t>
            </a:r>
          </a:p>
          <a:p>
            <a:r>
              <a:rPr lang="en-US" dirty="0">
                <a:effectLst/>
              </a:rPr>
              <a:t>CPU Credits </a:t>
            </a:r>
          </a:p>
          <a:p>
            <a:r>
              <a:rPr lang="en-US" dirty="0">
                <a:effectLst/>
              </a:rPr>
              <a:t>Remaining</a:t>
            </a:r>
            <a:r>
              <a:rPr lang="en-US" dirty="0"/>
              <a:t> </a:t>
            </a:r>
            <a:r>
              <a:rPr lang="en-US" dirty="0">
                <a:effectLst/>
              </a:rPr>
              <a:t>CPU </a:t>
            </a:r>
          </a:p>
          <a:p>
            <a:r>
              <a:rPr lang="en-US" dirty="0">
                <a:effectLst/>
              </a:rPr>
              <a:t>Credits Consumed</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77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in the portal at the basic autoscale parameters.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1412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Sets - https://www.youtube.com/embed/IhYRZ8ny6b0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787018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QuickStart: Create a virtual machine scale set in the Azure portal - https://docs.microsoft.com/en-us/azure/virtual-machine-scale-sets/quick-create-portal</a:t>
            </a:r>
          </a:p>
          <a:p>
            <a:r>
              <a:rPr lang="en-US" dirty="0"/>
              <a:t>QuickStart: Create a virtual machine scale set with the Azure CLI 2.0 – https://docs.microsoft.com/en-us/azure/virtual-machine-scale-sets/quick-create-cli </a:t>
            </a:r>
          </a:p>
          <a:p>
            <a:r>
              <a:rPr lang="en-US" dirty="0"/>
              <a:t>QuickStart: Create a virtual machine scale set with Azure PowerShell - https://docs.microsoft.com/en-us/azure/virtual-machine-scale-sets/quick-create-powershell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273224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Automatically scale a virtual machine scale set in the Azure portal - https://docs.microsoft.com/en-us/azure/virtual-machine-scale-sets/virtual-machine-scale-sets-autoscale-portal</a:t>
            </a:r>
          </a:p>
          <a:p>
            <a:r>
              <a:rPr lang="en-US" dirty="0"/>
              <a:t>Tutorial: Automatically scale a virtual machine scale set with Azure PowerShell - https://docs.microsoft.com/en-us/azure/virtual-machine-scale-sets/tutorial-autoscale-powershell </a:t>
            </a:r>
          </a:p>
          <a:p>
            <a:r>
              <a:rPr lang="en-US" dirty="0"/>
              <a:t>Tutorial: Automatically scale a virtual machine scale set with the Azure CLI 2.0 - https://docs.microsoft.com/en-us/azure/virtual-machine-scale-sets/tutorial-autoscale-cli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543969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reference link for the details on how parameters, variables, outputs, and resources are defined. </a:t>
            </a:r>
          </a:p>
          <a:p>
            <a:endParaRPr lang="en-US" dirty="0"/>
          </a:p>
          <a:p>
            <a:endParaRPr lang="en-US" dirty="0"/>
          </a:p>
          <a:p>
            <a:r>
              <a:rPr lang="en-US" dirty="0"/>
              <a:t>Understand the structure and syntax of Azure Resource Manager Templates - https://docs.microsoft.com/en-us/azure/azure-resource-manager/resource-group-authoring-templates#template-limits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730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Resource Manager templates. Azure Resource Manager (ARM) templates are </a:t>
            </a:r>
            <a:r>
              <a:rPr lang="en-US" sz="900" b="1" i="0" u="none" strike="noStrike" kern="1200" dirty="0">
                <a:solidFill>
                  <a:schemeClr val="tx1"/>
                </a:solidFill>
                <a:effectLst/>
                <a:latin typeface="Segoe UI Light" pitchFamily="34" charset="0"/>
                <a:ea typeface="+mn-ea"/>
                <a:cs typeface="+mn-cs"/>
              </a:rPr>
              <a:t>used to deploy resources into resource groups </a:t>
            </a:r>
            <a:r>
              <a:rPr lang="en-US" sz="900" b="1" i="0" u="none" strike="noStrike" kern="1200" dirty="0" err="1">
                <a:solidFill>
                  <a:schemeClr val="tx1"/>
                </a:solidFill>
                <a:effectLst/>
                <a:latin typeface="Segoe UI Light" pitchFamily="34" charset="0"/>
                <a:ea typeface="+mn-ea"/>
                <a:cs typeface="+mn-cs"/>
              </a:rPr>
              <a:t>programatically</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Don't forget to properly secure any username and password parameters that are included in the JSON files.</a:t>
            </a:r>
          </a:p>
          <a:p>
            <a:endParaRPr lang="en-US" dirty="0"/>
          </a:p>
          <a:p>
            <a:r>
              <a:rPr lang="en-US" dirty="0"/>
              <a:t>Azure QuickStart templates - https://azure.microsoft.com/en-us/resources/templates/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615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VM using ARM - https://www.youtube.com/embed/MkPruUHiv5o</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1196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Log Analytics and Application Insights have been consolidated into Azure Monitor </a:t>
            </a:r>
            <a:r>
              <a:rPr lang="en-US" sz="900" b="0" i="0" u="none" strike="noStrike" kern="1200" dirty="0">
                <a:solidFill>
                  <a:schemeClr val="tx1"/>
                </a:solidFill>
                <a:effectLst/>
                <a:latin typeface="Segoe UI Light" pitchFamily="34" charset="0"/>
                <a:ea typeface="+mn-ea"/>
                <a:cs typeface="+mn-cs"/>
              </a:rPr>
              <a:t>to provide a single integrated experience for monitoring Azure resources and hybrid environments. No functionality has been removed from these services, and users can perform the same scenarios that they've always completed with no loss or compromise of any features.</a:t>
            </a:r>
          </a:p>
          <a:p>
            <a:endParaRPr lang="en-US" sz="900" b="0" i="0" u="none" strike="noStrike" kern="1200" dirty="0">
              <a:solidFill>
                <a:schemeClr val="tx1"/>
              </a:solidFill>
              <a:effectLst/>
              <a:latin typeface="Segoe UI Light" pitchFamily="34" charset="0"/>
              <a:ea typeface="+mn-ea"/>
              <a:cs typeface="+mn-cs"/>
            </a:endParaRPr>
          </a:p>
          <a:p>
            <a:r>
              <a:rPr lang="en-US" dirty="0"/>
              <a:t>Core monitoring for Azure services </a:t>
            </a:r>
          </a:p>
          <a:p>
            <a:r>
              <a:rPr lang="en-US" dirty="0"/>
              <a:t>Collects metrics, activity logs, and diagnostic logs</a:t>
            </a:r>
          </a:p>
          <a:p>
            <a:r>
              <a:rPr lang="en-US" dirty="0"/>
              <a:t>Use for time critical alerts and notifications</a:t>
            </a:r>
          </a:p>
          <a:p>
            <a:endParaRPr lang="en-US" sz="900" u="sng" kern="1200" dirty="0">
              <a:solidFill>
                <a:schemeClr val="tx1"/>
              </a:solidFill>
              <a:effectLst/>
              <a:latin typeface="Segoe UI Light" pitchFamily="34" charset="0"/>
              <a:ea typeface="+mn-ea"/>
              <a:cs typeface="+mn-cs"/>
              <a:hlinkClick r:id="rId3"/>
            </a:endParaRPr>
          </a:p>
          <a:p>
            <a:r>
              <a:rPr lang="en-US" sz="900" u="sng" kern="1200" dirty="0">
                <a:solidFill>
                  <a:schemeClr val="tx1"/>
                </a:solidFill>
                <a:effectLst/>
                <a:latin typeface="Segoe UI Light" pitchFamily="34" charset="0"/>
                <a:ea typeface="+mn-ea"/>
                <a:cs typeface="+mn-cs"/>
                <a:hlinkClick r:id="rId3"/>
              </a:rPr>
              <a:t>Azure Monitor Overview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15210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first Azure Resource Manager template - https://docs.microsoft.com/en-us/azure/azure-resource-manager/resource-manager-create-first-template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Troubleshoot common Azure deployment errors with Azure Resource Manager - https://docs.microsoft.com/en-us/azure/azure-resource-manager/resource-manager-common-deployment-errors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6011681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VNET peering – seamlessly connect two Azure virtual networks so they appear as one</a:t>
            </a:r>
          </a:p>
          <a:p>
            <a:endParaRPr lang="en-US" sz="900" dirty="0"/>
          </a:p>
          <a:p>
            <a:r>
              <a:rPr lang="en-US" sz="900" dirty="0"/>
              <a:t>Traffic is routed through background network using private IP’s so traffic is private</a:t>
            </a:r>
          </a:p>
          <a:p>
            <a:r>
              <a:rPr lang="en-US" sz="900" dirty="0"/>
              <a:t>	Low-latency, high-bandwidth</a:t>
            </a:r>
          </a:p>
          <a:p>
            <a:r>
              <a:rPr lang="en-US" sz="900" dirty="0"/>
              <a:t>	Transfer data across subscriptions, regions, deployments</a:t>
            </a:r>
          </a:p>
          <a:p>
            <a:r>
              <a:rPr lang="en-US" sz="900" dirty="0"/>
              <a:t>	No downtime</a:t>
            </a:r>
          </a:p>
          <a:p>
            <a:endParaRPr lang="en-US" sz="900" dirty="0"/>
          </a:p>
          <a:p>
            <a:r>
              <a:rPr lang="en-US" sz="900" dirty="0"/>
              <a:t>Global VNET peering – connect across regions</a:t>
            </a:r>
          </a:p>
          <a:p>
            <a:endParaRPr lang="en-US" dirty="0"/>
          </a:p>
          <a:p>
            <a:endParaRPr lang="en-US" dirty="0"/>
          </a:p>
          <a:p>
            <a:r>
              <a:rPr lang="en-US" dirty="0"/>
              <a:t>The default VNet peering configuration provides full connectivity. </a:t>
            </a:r>
          </a:p>
          <a:p>
            <a:endParaRPr lang="en-US" dirty="0"/>
          </a:p>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Remember If virtual network address spaces overlap, the virtual networks cannot be peered. </a:t>
            </a:r>
          </a:p>
          <a:p>
            <a:endParaRPr lang="en-US" dirty="0"/>
          </a:p>
          <a:p>
            <a:endParaRPr lang="en-US" dirty="0"/>
          </a:p>
          <a:p>
            <a:r>
              <a:rPr lang="en-US" dirty="0"/>
              <a:t>Create a peering - https://docs.microsoft.com/en-us/azure/virtual-network/virtual-network-manage-peering#create-a-peering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0282544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1" i="0" u="none" strike="noStrike" kern="1200" dirty="0">
                <a:solidFill>
                  <a:schemeClr val="tx1"/>
                </a:solidFill>
                <a:effectLst/>
                <a:latin typeface="Segoe UI Light" pitchFamily="34" charset="0"/>
                <a:ea typeface="+mn-ea"/>
                <a:cs typeface="+mn-cs"/>
              </a:rPr>
              <a:t>Global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Peering enables resources in your virtual network to communicate across Azure regions privately through the Microsoft backbone. VMs across virtual networks can communicate directly without gateways, extra hops, or transit over the public internet. This allows a high-bandwidth, low-latency connection across peered virtual networks in different regions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How to setup Global VNet peering in Azure - https://blogs.msdn.microsoft.com/azureedu/2018/04/24/how-to-setup-global-vnet-peering-in-azure/ </a:t>
            </a:r>
          </a:p>
          <a:p>
            <a:r>
              <a:rPr lang="en-US" dirty="0"/>
              <a:t>Requirements and constraints - https://docs.microsoft.com/en-us/azure/virtual-network/virtual-network-manage-peering#requirements-and-constraints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502194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gateway subnets, avoid associating a network security group (NSG) to the gateway subnet. Associating a network security group to this subnet may cause your VPN gateway to stop functioning as expected.</a:t>
            </a:r>
          </a:p>
          <a:p>
            <a:endParaRPr lang="en-US" dirty="0"/>
          </a:p>
          <a:p>
            <a:r>
              <a:rPr lang="en-US" sz="900" b="0" i="0" u="sng" kern="1200" dirty="0">
                <a:solidFill>
                  <a:schemeClr val="tx1"/>
                </a:solidFill>
                <a:effectLst/>
                <a:latin typeface="Segoe UI Light" pitchFamily="34" charset="0"/>
                <a:ea typeface="+mn-ea"/>
                <a:cs typeface="+mn-cs"/>
                <a:hlinkClick r:id="rId3"/>
              </a:rPr>
              <a:t>Gateway transit</a:t>
            </a:r>
            <a:r>
              <a:rPr lang="en-US" sz="900" b="0" i="0" u="none" strike="noStrike" kern="1200" dirty="0">
                <a:solidFill>
                  <a:schemeClr val="tx1"/>
                </a:solidFill>
                <a:effectLst/>
                <a:latin typeface="Segoe UI Light" pitchFamily="34" charset="0"/>
                <a:ea typeface="+mn-ea"/>
                <a:cs typeface="+mn-cs"/>
              </a:rPr>
              <a:t> is a peering property that enables one virtual network to utilize the VPN gateway in the peered virtual network for cross-premises or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-to-</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connectivity. </a:t>
            </a:r>
          </a:p>
          <a:p>
            <a:endParaRPr lang="en-US" sz="900" b="0" i="0" u="none" strike="noStrike" kern="1200" dirty="0">
              <a:solidFill>
                <a:schemeClr val="tx1"/>
              </a:solidFill>
              <a:effectLst/>
              <a:latin typeface="Segoe UI Light" pitchFamily="34" charset="0"/>
              <a:ea typeface="+mn-ea"/>
              <a:cs typeface="+mn-cs"/>
            </a:endParaRPr>
          </a:p>
          <a:p>
            <a:endParaRPr lang="en-US" dirty="0"/>
          </a:p>
          <a:p>
            <a:r>
              <a:rPr lang="en-US" dirty="0"/>
              <a:t>Gateway transit - https://docs.microsoft.com/en-us/azure/vpn-gateway/vpn-gateway-peering-gateway-transit?toc=%2fazure%2fvirtual-network%2ftoc.json </a:t>
            </a:r>
          </a:p>
          <a:p>
            <a:r>
              <a:rPr lang="en-US" dirty="0"/>
              <a:t>PowerShell Example - https://docs.microsoft.com/en-us/azure/vpn-gateway/vpn-gateway-peering-gateway-transit?toc=%2fazure%2fvirtual-network%2ftoc.json#powershell-sample </a:t>
            </a:r>
          </a:p>
          <a:p>
            <a:r>
              <a:rPr lang="en-US" dirty="0"/>
              <a:t>Hub and spoke - https://docs.microsoft.com/en-us/azure/architecture/reference-architectures/hybrid-networking/hub-spoke</a:t>
            </a:r>
          </a:p>
          <a:p>
            <a:r>
              <a:rPr lang="en-US" dirty="0"/>
              <a:t>Gateway Subnet - https://docs.microsoft.com/en-us/azure/vpn-gateway/vpn-gateway-about-vpn-gateway-settings#gwsub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Q2 Answer:</a:t>
            </a:r>
          </a:p>
          <a:p>
            <a:r>
              <a:rPr lang="en-US" sz="882" b="0" i="0" kern="1200" dirty="0">
                <a:solidFill>
                  <a:schemeClr val="tx1"/>
                </a:solidFill>
                <a:effectLst/>
                <a:latin typeface="Segoe UI Light" pitchFamily="34" charset="0"/>
                <a:ea typeface="+mn-ea"/>
                <a:cs typeface="+mn-cs"/>
              </a:rPr>
              <a:t>You can check the status of VNet peering. The peering is not successfully established until the peering status for both virtual network peerings shows Connected. Initiated means you have created the peering, but are not yet connected.</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benefits and configuration steps are the same as for regional peering, but there are some special requirements: public clouds only, virtual network resource limitations, no gateway transit, no transitivity, and limitations on high performance virtual machines. </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Q3 Answer: </a:t>
            </a:r>
          </a:p>
          <a:p>
            <a:r>
              <a:rPr lang="en-US" sz="882" b="0" i="0" kern="1200" dirty="0">
                <a:solidFill>
                  <a:schemeClr val="tx1"/>
                </a:solidFill>
                <a:effectLst/>
                <a:latin typeface="Segoe UI Light" pitchFamily="34" charset="0"/>
                <a:ea typeface="+mn-ea"/>
                <a:cs typeface="+mn-cs"/>
              </a:rPr>
              <a:t>You must configure the peering on each virtual network. If you select ‘allow gateway transit’ on one virtual network; then you should select ‘use remote gateways’ on the other virtual network.</a:t>
            </a:r>
          </a:p>
          <a:p>
            <a:r>
              <a:rPr lang="en-US" sz="882" b="0" i="0" kern="1200" dirty="0">
                <a:solidFill>
                  <a:schemeClr val="tx1"/>
                </a:solidFill>
                <a:effectLst/>
                <a:latin typeface="Segoe UI Light" pitchFamily="34" charset="0"/>
                <a:ea typeface="+mn-ea"/>
                <a:cs typeface="+mn-cs"/>
              </a:rPr>
              <a:t>The options available to configure: allow forwarded traffic, allow gateway transit, and use remote gateways. </a:t>
            </a:r>
          </a:p>
          <a:p>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7433835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Addressing - https://www.youtube.com/embed/FWIgU0yhM4o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832789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As a best practice you may decide to separate dynamically and statically assigned IP resources into different subnets. And, IP Addresses are never managed from within a virtual machine. </a:t>
            </a:r>
          </a:p>
          <a:p>
            <a:endParaRPr lang="en-US" dirty="0"/>
          </a:p>
          <a:p>
            <a:r>
              <a:rPr lang="en-US" sz="900" b="0" i="0" u="none" strike="noStrike" kern="1200" dirty="0">
                <a:solidFill>
                  <a:schemeClr val="tx1"/>
                </a:solidFill>
                <a:effectLst/>
                <a:latin typeface="Segoe UI Light" pitchFamily="34" charset="0"/>
                <a:ea typeface="+mn-ea"/>
                <a:cs typeface="+mn-cs"/>
              </a:rPr>
              <a:t>A VPN gateway is a specific type of virtual network gateway that is used to send encrypted traffic between an Azure virtual network and an on-premises location over the public Internet. You can also use a VPN gateway to send encrypted traffic between Azure virtual networks over the Microsoft network. </a:t>
            </a:r>
            <a:r>
              <a:rPr lang="en-US" sz="900" b="1" i="0" u="none" strike="noStrike" kern="1200" dirty="0">
                <a:solidFill>
                  <a:schemeClr val="tx1"/>
                </a:solidFill>
                <a:effectLst/>
                <a:latin typeface="Segoe UI Light" pitchFamily="34" charset="0"/>
                <a:ea typeface="+mn-ea"/>
                <a:cs typeface="+mn-cs"/>
              </a:rPr>
              <a:t>Each virtual network can have only one VPN gateway. </a:t>
            </a:r>
            <a:r>
              <a:rPr lang="en-US" sz="900" b="0" i="0" u="none" strike="noStrike" kern="1200" dirty="0">
                <a:solidFill>
                  <a:schemeClr val="tx1"/>
                </a:solidFill>
                <a:effectLst/>
                <a:latin typeface="Segoe UI Light" pitchFamily="34" charset="0"/>
                <a:ea typeface="+mn-ea"/>
                <a:cs typeface="+mn-cs"/>
              </a:rPr>
              <a:t>However, you can create multiple connections to the same VPN gateway. When you create multiple connections to the same VPN gateway, all VPN tunnels share the available gateway bandwidth.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778475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automatically creates system routes and assigns the routes to each subnet in a virtual network. You can't create system routes, nor can you remove system routes, but you can override some system routes with </a:t>
            </a:r>
            <a:r>
              <a:rPr lang="en-US" sz="900" b="0" i="0" u="sng" kern="1200" dirty="0">
                <a:solidFill>
                  <a:schemeClr val="tx1"/>
                </a:solidFill>
                <a:effectLst/>
                <a:latin typeface="Segoe UI Light" pitchFamily="34" charset="0"/>
                <a:ea typeface="+mn-ea"/>
                <a:cs typeface="+mn-cs"/>
                <a:hlinkClick r:id="rId3"/>
              </a:rPr>
              <a:t>custom routes</a:t>
            </a:r>
            <a:r>
              <a:rPr lang="en-US" sz="900" b="0" i="0" u="none" strike="noStrike" kern="1200" dirty="0">
                <a:solidFill>
                  <a:schemeClr val="tx1"/>
                </a:solidFill>
                <a:effectLst/>
                <a:latin typeface="Segoe UI Light" pitchFamily="34" charset="0"/>
                <a:ea typeface="+mn-ea"/>
                <a:cs typeface="+mn-cs"/>
              </a:rPr>
              <a:t>. Azure also adds additional </a:t>
            </a:r>
            <a:r>
              <a:rPr lang="en-US" sz="900" b="0" i="0" u="sng" kern="1200" dirty="0">
                <a:solidFill>
                  <a:schemeClr val="tx1"/>
                </a:solidFill>
                <a:effectLst/>
                <a:latin typeface="Segoe UI Light" pitchFamily="34" charset="0"/>
                <a:ea typeface="+mn-ea"/>
                <a:cs typeface="+mn-cs"/>
                <a:hlinkClick r:id="rId4"/>
              </a:rPr>
              <a:t>optional default routes</a:t>
            </a:r>
            <a:r>
              <a:rPr lang="en-US" sz="900" b="0" i="0" u="none" strike="noStrike" kern="1200" dirty="0">
                <a:solidFill>
                  <a:schemeClr val="tx1"/>
                </a:solidFill>
                <a:effectLst/>
                <a:latin typeface="Segoe UI Light" pitchFamily="34" charset="0"/>
                <a:ea typeface="+mn-ea"/>
                <a:cs typeface="+mn-cs"/>
              </a:rPr>
              <a:t> to specific subnets, or every subnet, when you use specific Azure capabilities.</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System routes - https://docs.microsoft.com/en-us/azure/virtual-network/virtual-networks-udr-overview#system-routes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6325753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create custom routes by either creating </a:t>
            </a:r>
            <a:r>
              <a:rPr lang="en-US" sz="900" b="0" i="0" u="sng" kern="1200" dirty="0">
                <a:solidFill>
                  <a:schemeClr val="tx1"/>
                </a:solidFill>
                <a:effectLst/>
                <a:latin typeface="Segoe UI Light" pitchFamily="34" charset="0"/>
                <a:ea typeface="+mn-ea"/>
                <a:cs typeface="+mn-cs"/>
                <a:hlinkClick r:id="rId3"/>
              </a:rPr>
              <a:t>user-defined</a:t>
            </a:r>
            <a:r>
              <a:rPr lang="en-US" sz="900" b="0" i="0" u="none" strike="noStrike" kern="1200" dirty="0">
                <a:solidFill>
                  <a:schemeClr val="tx1"/>
                </a:solidFill>
                <a:effectLst/>
                <a:latin typeface="Segoe UI Light" pitchFamily="34" charset="0"/>
                <a:ea typeface="+mn-ea"/>
                <a:cs typeface="+mn-cs"/>
              </a:rPr>
              <a:t> routes, or by exchanging </a:t>
            </a:r>
            <a:r>
              <a:rPr lang="en-US" sz="900" b="0" i="0" u="sng" kern="1200" dirty="0">
                <a:solidFill>
                  <a:schemeClr val="tx1"/>
                </a:solidFill>
                <a:effectLst/>
                <a:latin typeface="Segoe UI Light" pitchFamily="34" charset="0"/>
                <a:ea typeface="+mn-ea"/>
                <a:cs typeface="+mn-cs"/>
                <a:hlinkClick r:id="rId4"/>
              </a:rPr>
              <a:t>border gateway protocol</a:t>
            </a:r>
            <a:r>
              <a:rPr lang="en-US" sz="900" b="0" i="0" u="none" strike="noStrike" kern="1200" dirty="0">
                <a:solidFill>
                  <a:schemeClr val="tx1"/>
                </a:solidFill>
                <a:effectLst/>
                <a:latin typeface="Segoe UI Light" pitchFamily="34" charset="0"/>
                <a:ea typeface="+mn-ea"/>
                <a:cs typeface="+mn-cs"/>
              </a:rPr>
              <a:t> (BGP) routes between your on-premises network gateway and an Azure virtual network gateway.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Each route table can be associated to multiple subnets, but a subnet can only be associated to a single route table. There are no additional charges for creating route tables in Microsoft Azure. </a:t>
            </a:r>
          </a:p>
          <a:p>
            <a:endParaRPr lang="en-US" dirty="0"/>
          </a:p>
          <a:p>
            <a:r>
              <a:rPr lang="en-US" dirty="0"/>
              <a:t>Custom routes - https://docs.microsoft.com/en-us/azure/virtual-network/virtual-networks-udr-overview#custom-routes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223419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At the center of the diagram are the data stores for metrics and logs which are the two fundamental types of data use by Azure Monitor. On the left are the </a:t>
            </a:r>
            <a:r>
              <a:rPr lang="en-US" sz="900" b="0" i="0" u="sng" kern="1200" dirty="0">
                <a:solidFill>
                  <a:schemeClr val="tx1"/>
                </a:solidFill>
                <a:effectLst/>
                <a:latin typeface="Segoe UI Light" pitchFamily="34" charset="0"/>
                <a:ea typeface="+mn-ea"/>
                <a:cs typeface="+mn-cs"/>
                <a:hlinkClick r:id="rId3"/>
              </a:rPr>
              <a:t>sources that collect telemetry from different monitored resources</a:t>
            </a:r>
            <a:r>
              <a:rPr lang="en-US" sz="900" b="0" i="0" u="none" strike="noStrike" kern="1200" dirty="0">
                <a:solidFill>
                  <a:schemeClr val="tx1"/>
                </a:solidFill>
                <a:effectLst/>
                <a:latin typeface="Segoe UI Light" pitchFamily="34" charset="0"/>
                <a:ea typeface="+mn-ea"/>
                <a:cs typeface="+mn-cs"/>
              </a:rPr>
              <a:t> and populate the </a:t>
            </a:r>
            <a:r>
              <a:rPr lang="en-US" sz="900" b="0" i="0" u="sng" kern="1200" dirty="0">
                <a:solidFill>
                  <a:schemeClr val="tx1"/>
                </a:solidFill>
                <a:effectLst/>
                <a:latin typeface="Segoe UI Light" pitchFamily="34" charset="0"/>
                <a:ea typeface="+mn-ea"/>
                <a:cs typeface="+mn-cs"/>
                <a:hlinkClick r:id="rId4"/>
              </a:rPr>
              <a:t>data stores</a:t>
            </a:r>
            <a:r>
              <a:rPr lang="en-US" sz="900" b="0" i="0" u="none" strike="noStrike" kern="1200" dirty="0">
                <a:solidFill>
                  <a:schemeClr val="tx1"/>
                </a:solidFill>
                <a:effectLst/>
                <a:latin typeface="Segoe UI Light" pitchFamily="34" charset="0"/>
                <a:ea typeface="+mn-ea"/>
                <a:cs typeface="+mn-cs"/>
              </a:rPr>
              <a:t>. On the right are the different functions that Azure Monitor performs with this collected data such as analysis, alerting, and streaming to external systems.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32558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There is practice exercise that includes a complete set of steps for this scenario, including creating the virtual appliance and testing. The next three slides implement this specific 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1716941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review each component. </a:t>
            </a:r>
          </a:p>
          <a:p>
            <a:endParaRPr lang="en-US" dirty="0"/>
          </a:p>
          <a:p>
            <a:r>
              <a:rPr lang="en-US" dirty="0"/>
              <a:t>Azure Virtual Networks - https://azure.microsoft.com/en-us/services/virtual-network/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An Azure virtual network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is a </a:t>
            </a:r>
            <a:r>
              <a:rPr lang="en-US" sz="900" b="1" i="0" u="none" strike="noStrike" kern="1200" dirty="0">
                <a:solidFill>
                  <a:schemeClr val="tx1"/>
                </a:solidFill>
                <a:effectLst/>
                <a:latin typeface="Segoe UI Light" pitchFamily="34" charset="0"/>
                <a:ea typeface="+mn-ea"/>
                <a:cs typeface="+mn-cs"/>
              </a:rPr>
              <a:t>representation of your own network in the cloud</a:t>
            </a:r>
            <a:r>
              <a:rPr lang="en-US" sz="900" b="0" i="0" u="none" strike="noStrike" kern="1200" dirty="0">
                <a:solidFill>
                  <a:schemeClr val="tx1"/>
                </a:solidFill>
                <a:effectLst/>
                <a:latin typeface="Segoe UI Light" pitchFamily="34" charset="0"/>
                <a:ea typeface="+mn-ea"/>
                <a:cs typeface="+mn-cs"/>
              </a:rPr>
              <a:t>. It is a logical isolation of the Azure cloud dedicated to your subscription.</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What is an Azure virtual network? - https://docs.microsoft.com/en-us/azure/virtual-network/virtual-networks-faq#what-is-an-azure-virtual-network-vnet </a:t>
            </a:r>
          </a:p>
          <a:p>
            <a:endParaRPr lang="en-US" dirty="0"/>
          </a:p>
          <a:p>
            <a:r>
              <a:rPr lang="en-US" sz="900" b="0" i="0" u="none" strike="noStrike" kern="1200" dirty="0">
                <a:solidFill>
                  <a:schemeClr val="tx1"/>
                </a:solidFill>
                <a:effectLst/>
                <a:latin typeface="Segoe UI Light" pitchFamily="34" charset="0"/>
                <a:ea typeface="+mn-ea"/>
                <a:cs typeface="+mn-cs"/>
              </a:rPr>
              <a:t>Border Gateway </a:t>
            </a:r>
            <a:r>
              <a:rPr lang="en-US" sz="900" b="0" i="0" u="none" strike="noStrike" kern="1200" dirty="0" err="1">
                <a:solidFill>
                  <a:schemeClr val="tx1"/>
                </a:solidFill>
                <a:effectLst/>
                <a:latin typeface="Segoe UI Light" pitchFamily="34" charset="0"/>
                <a:ea typeface="+mn-ea"/>
                <a:cs typeface="+mn-cs"/>
              </a:rPr>
              <a:t>Protoco</a:t>
            </a:r>
            <a:r>
              <a:rPr lang="en-US" sz="900" b="0" i="0" u="none" strike="noStrike" kern="1200" dirty="0">
                <a:solidFill>
                  <a:schemeClr val="tx1"/>
                </a:solidFill>
                <a:effectLst/>
                <a:latin typeface="Segoe UI Light" pitchFamily="34" charset="0"/>
                <a:ea typeface="+mn-ea"/>
                <a:cs typeface="+mn-cs"/>
              </a:rPr>
              <a:t> - BGP is the standard routing protocol commonly used in the Internet to exchange routing and reachability information between two or more networks. When used in the context of Azure Virtual Networks, BGP enables the Azure VPN Gateways and your on-premises VPN devices, called BGP peers or neighbors, to exchange "routes" that will inform both gateways on the availability and reachability for those prefixes to go through the gateways or routers involved. BGP can also enable transit routing among multiple networks by propagating routes a BGP gateway learns from one BGP peer to all other BGP peers.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Why use BGP?</a:t>
            </a:r>
          </a:p>
          <a:p>
            <a:r>
              <a:rPr lang="en-US" sz="900" b="1" i="0" u="none" strike="noStrike" kern="1200" dirty="0">
                <a:solidFill>
                  <a:schemeClr val="tx1"/>
                </a:solidFill>
                <a:effectLst/>
                <a:latin typeface="Segoe UI Light" pitchFamily="34" charset="0"/>
                <a:ea typeface="+mn-ea"/>
                <a:cs typeface="+mn-cs"/>
              </a:rPr>
              <a:t>Support automatic and flexible prefix updates</a:t>
            </a:r>
          </a:p>
          <a:p>
            <a:r>
              <a:rPr lang="en-US" sz="900" b="1" i="0" u="none" strike="noStrike" kern="1200" dirty="0">
                <a:solidFill>
                  <a:schemeClr val="tx1"/>
                </a:solidFill>
                <a:effectLst/>
                <a:latin typeface="Segoe UI Light" pitchFamily="34" charset="0"/>
                <a:ea typeface="+mn-ea"/>
                <a:cs typeface="+mn-cs"/>
              </a:rPr>
              <a:t>Support multiple tunnels between a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and an on-premises site with automatic failover based on BGP</a:t>
            </a:r>
          </a:p>
          <a:p>
            <a:r>
              <a:rPr lang="en-US" sz="900" b="1" i="0" u="none" strike="noStrike" kern="1200" dirty="0">
                <a:solidFill>
                  <a:schemeClr val="tx1"/>
                </a:solidFill>
                <a:effectLst/>
                <a:latin typeface="Segoe UI Light" pitchFamily="34" charset="0"/>
                <a:ea typeface="+mn-ea"/>
                <a:cs typeface="+mn-cs"/>
              </a:rPr>
              <a:t>Support transit routing between your on-premises networks and multiple Azure </a:t>
            </a:r>
            <a:r>
              <a:rPr lang="en-US" sz="900" b="1" i="0" u="none" strike="noStrike" kern="1200" dirty="0" err="1">
                <a:solidFill>
                  <a:schemeClr val="tx1"/>
                </a:solidFill>
                <a:effectLst/>
                <a:latin typeface="Segoe UI Light" pitchFamily="34" charset="0"/>
                <a:ea typeface="+mn-ea"/>
                <a:cs typeface="+mn-cs"/>
              </a:rPr>
              <a:t>VNets</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An on-premises network gateway can exchange routes with an Azure virtual network gateway using the border gateway protocol (BGP). Using BGP with an Azure virtual network gateway is dependent on the type you selected when you created the gateway. If the type you selected were:</a:t>
            </a:r>
          </a:p>
          <a:p>
            <a:r>
              <a:rPr lang="en-US" sz="900" b="1" i="0" u="none" strike="noStrike" kern="1200" dirty="0">
                <a:solidFill>
                  <a:schemeClr val="tx1"/>
                </a:solidFill>
                <a:effectLst/>
                <a:latin typeface="Segoe UI Light" pitchFamily="34" charset="0"/>
                <a:ea typeface="+mn-ea"/>
                <a:cs typeface="+mn-cs"/>
              </a:rPr>
              <a:t>ExpressRoute</a:t>
            </a:r>
            <a:r>
              <a:rPr lang="en-US" sz="900" b="0" i="0" u="none" strike="noStrike" kern="1200" dirty="0">
                <a:solidFill>
                  <a:schemeClr val="tx1"/>
                </a:solidFill>
                <a:effectLst/>
                <a:latin typeface="Segoe UI Light" pitchFamily="34" charset="0"/>
                <a:ea typeface="+mn-ea"/>
                <a:cs typeface="+mn-cs"/>
              </a:rPr>
              <a:t>: You must use BGP to advertise on-premises routes to the Microsoft edge router. You cannot create user-defined routes to force traffic to the ExpressRoute virtual network gateway if you deploy a virtual network gateway deployed as type: ExpressRoute. You can use user-defined routes for forcing traffic from the Express Route to, for example, a Network Virtual Appliance.</a:t>
            </a:r>
          </a:p>
          <a:p>
            <a:r>
              <a:rPr lang="en-US" sz="900" b="1" i="0" u="none" strike="noStrike" kern="1200" dirty="0">
                <a:solidFill>
                  <a:schemeClr val="tx1"/>
                </a:solidFill>
                <a:effectLst/>
                <a:latin typeface="Segoe UI Light" pitchFamily="34" charset="0"/>
                <a:ea typeface="+mn-ea"/>
                <a:cs typeface="+mn-cs"/>
              </a:rPr>
              <a:t>VPN</a:t>
            </a:r>
            <a:r>
              <a:rPr lang="en-US" sz="900" b="0" i="0" u="none" strike="noStrike" kern="1200" dirty="0">
                <a:solidFill>
                  <a:schemeClr val="tx1"/>
                </a:solidFill>
                <a:effectLst/>
                <a:latin typeface="Segoe UI Light" pitchFamily="34" charset="0"/>
                <a:ea typeface="+mn-ea"/>
                <a:cs typeface="+mn-cs"/>
              </a:rPr>
              <a:t>: You can, optionally use BGP. For details, see </a:t>
            </a:r>
            <a:r>
              <a:rPr lang="en-US" sz="900" b="0" i="0" u="none" strike="noStrike" kern="1200" dirty="0">
                <a:solidFill>
                  <a:schemeClr val="tx1"/>
                </a:solidFill>
                <a:effectLst/>
                <a:latin typeface="Segoe UI Light" pitchFamily="34" charset="0"/>
                <a:ea typeface="+mn-ea"/>
                <a:cs typeface="+mn-cs"/>
                <a:hlinkClick r:id="rId3"/>
              </a:rPr>
              <a:t>BGP with site-to-site VPN connections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All Azure resources deployed into a virtual network are deployed into a subnet within a virtual network.</a:t>
            </a:r>
            <a:endParaRPr lang="en-US" dirty="0"/>
          </a:p>
          <a:p>
            <a:endParaRPr lang="en-US" dirty="0"/>
          </a:p>
          <a:p>
            <a:endParaRPr lang="en-US" dirty="0"/>
          </a:p>
          <a:p>
            <a:r>
              <a:rPr lang="en-US" dirty="0"/>
              <a:t>Generally, discuss service requirements and virtual appliances.</a:t>
            </a:r>
          </a:p>
          <a:p>
            <a:endParaRPr lang="en-US" dirty="0"/>
          </a:p>
          <a:p>
            <a:r>
              <a:rPr lang="en-US" dirty="0"/>
              <a:t>✔️ Azure reserves the first three IP addresses and the last IP address in each subnet address range. </a:t>
            </a:r>
          </a:p>
          <a:p>
            <a:endParaRPr lang="en-US" dirty="0"/>
          </a:p>
          <a:p>
            <a:r>
              <a:rPr lang="en-US" dirty="0"/>
              <a:t>Subnets - https://docs.microsoft.com/en-us/azure/virtual-network/virtual-network-VNet-plan-design-arm#subnets </a:t>
            </a:r>
          </a:p>
          <a:p>
            <a:r>
              <a:rPr lang="en-US" dirty="0"/>
              <a:t>Services that can be deployed into a virtual network - https://docs.microsoft.com/en-us/azure/virtual-network/virtual-network-for-azure-services#services-that-can-be-deployed-into-a-virtual-network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Virtual Networks (Common Tasks) - https://www.youtube.com/embed/zIX6ofSpc2U</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6507282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Networks Practice -  https://docs.microsoft.com/en-us/azure/virtual-network/quick-create-portal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Every new Azure AD tenant comes with an initial domain name, </a:t>
            </a:r>
            <a:r>
              <a:rPr lang="en-US" sz="900" b="0" i="1" u="none" strike="noStrike" kern="1200" dirty="0">
                <a:solidFill>
                  <a:schemeClr val="tx1"/>
                </a:solidFill>
                <a:effectLst/>
                <a:latin typeface="Segoe UI Light" pitchFamily="34" charset="0"/>
                <a:ea typeface="+mn-ea"/>
                <a:cs typeface="+mn-cs"/>
              </a:rPr>
              <a:t>domainname</a:t>
            </a:r>
            <a:r>
              <a:rPr lang="en-US" sz="900" b="0" i="0" u="none" strike="noStrike" kern="1200" dirty="0">
                <a:solidFill>
                  <a:schemeClr val="tx1"/>
                </a:solidFill>
                <a:effectLst/>
                <a:latin typeface="Segoe UI Light" pitchFamily="34" charset="0"/>
                <a:ea typeface="+mn-ea"/>
                <a:cs typeface="+mn-cs"/>
              </a:rPr>
              <a:t>.onmicrosoft.com. You can't change or delete the initial domain name, but you can add your organization's names to the list. Adding custom domain names helps you to create user names that are familiar to your users, such as </a:t>
            </a:r>
            <a:r>
              <a:rPr lang="en-US" sz="900" b="0" i="1" u="none" strike="noStrike" kern="1200" dirty="0">
                <a:solidFill>
                  <a:schemeClr val="tx1"/>
                </a:solidFill>
                <a:effectLst/>
                <a:latin typeface="Segoe UI Light" pitchFamily="34" charset="0"/>
                <a:ea typeface="+mn-ea"/>
                <a:cs typeface="+mn-cs"/>
              </a:rPr>
              <a:t>alain@contoso.com</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https://docs.microsoft.com/en-us/azure/active-directory/fundamentals/add-custom-domain</a:t>
            </a:r>
          </a:p>
          <a:p>
            <a:endParaRPr lang="en-US" dirty="0"/>
          </a:p>
          <a:p>
            <a:r>
              <a:rPr lang="en-US" dirty="0"/>
              <a:t>Tutorial</a:t>
            </a:r>
          </a:p>
          <a:p>
            <a:r>
              <a:rPr lang="en-US" dirty="0"/>
              <a:t>https://docs.microsoft.com/en-us/Azure/app-service/app-service-web-tutorial-custom-domain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596711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Active Directory uses adaptive machine learning algorithms and heuristics to detect anomalies and suspicious incidents that indicate potentially compromised identities. Using this data, Identity Protection generates reports and alerts that enable you to evaluate the detected issues and take appropriate mitigation or remediation actions.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347801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Azure AD Join is that it </a:t>
            </a:r>
            <a:r>
              <a:rPr lang="en-US" sz="900" b="1" i="0" u="none" strike="noStrike" kern="1200" dirty="0">
                <a:solidFill>
                  <a:schemeClr val="tx1"/>
                </a:solidFill>
                <a:effectLst/>
                <a:latin typeface="Segoe UI Light" pitchFamily="34" charset="0"/>
                <a:ea typeface="+mn-ea"/>
                <a:cs typeface="+mn-cs"/>
              </a:rPr>
              <a:t>provides users with a self-service experience</a:t>
            </a:r>
            <a:r>
              <a:rPr lang="en-US" sz="900" b="0" i="0" u="none" strike="noStrike" kern="1200" dirty="0">
                <a:solidFill>
                  <a:schemeClr val="tx1"/>
                </a:solidFill>
                <a:effectLst/>
                <a:latin typeface="Segoe UI Light" pitchFamily="34" charset="0"/>
                <a:ea typeface="+mn-ea"/>
                <a:cs typeface="+mn-cs"/>
              </a:rPr>
              <a:t> for joining their devices to the company network. By contrast, joining a computer to an on-premises Active Directory domain is done either by an administrator or is built into the imaging process when creating corporate images for installing Windows.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AD enables you to manage the identity of devices used by your organization and control access to corporate resources from these devices. Users can register their personal (bring-your-own) device with Azure AD, which provides the device with an identity. Subsequently, Azure AD can authenticate the device when a user signs in to Azure AD and uses the device to access secured resources. Further, you can manage the device using Mobile Device Management (MDM) software like Microsoft Intune. This feature enables you to restrict access to sensitive resources from managed and policy-compliant devices.</a:t>
            </a:r>
          </a:p>
          <a:p>
            <a:r>
              <a:rPr lang="en-US" sz="900" b="0" i="0" u="none" strike="noStrike" kern="1200" dirty="0">
                <a:solidFill>
                  <a:schemeClr val="tx1"/>
                </a:solidFill>
                <a:effectLst/>
                <a:latin typeface="Segoe UI Light" pitchFamily="34" charset="0"/>
                <a:ea typeface="+mn-ea"/>
                <a:cs typeface="+mn-cs"/>
              </a:rPr>
              <a:t>You can also join organization owned devices to Azure AD. This mechanism offers the same benefits of registering a personal device with Azure AD. Additionally, users can sign in to the device using their corporate credentials.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err="1">
                <a:solidFill>
                  <a:schemeClr val="tx1"/>
                </a:solidFill>
                <a:effectLst/>
                <a:latin typeface="Segoe UI Light" pitchFamily="34" charset="0"/>
                <a:ea typeface="+mn-ea"/>
                <a:cs typeface="+mn-cs"/>
              </a:rPr>
              <a:t>fAzure</a:t>
            </a:r>
            <a:r>
              <a:rPr lang="en-US" sz="900" b="0" i="0" u="none" strike="noStrike" kern="1200" dirty="0">
                <a:solidFill>
                  <a:schemeClr val="tx1"/>
                </a:solidFill>
                <a:effectLst/>
                <a:latin typeface="Segoe UI Light" pitchFamily="34" charset="0"/>
                <a:ea typeface="+mn-ea"/>
                <a:cs typeface="+mn-cs"/>
              </a:rPr>
              <a:t> AD joined devices give you the following benefits:</a:t>
            </a:r>
          </a:p>
          <a:p>
            <a:r>
              <a:rPr lang="en-US" sz="900" b="0" i="0" u="none" strike="noStrike" kern="1200" dirty="0">
                <a:solidFill>
                  <a:schemeClr val="tx1"/>
                </a:solidFill>
                <a:effectLst/>
                <a:latin typeface="Segoe UI Light" pitchFamily="34" charset="0"/>
                <a:ea typeface="+mn-ea"/>
                <a:cs typeface="+mn-cs"/>
              </a:rPr>
              <a:t>Single-sign-on (SSO) to applications secured by Azure AD</a:t>
            </a:r>
          </a:p>
          <a:p>
            <a:r>
              <a:rPr lang="en-US" sz="900" b="0" i="0" u="none" strike="noStrike" kern="1200" dirty="0">
                <a:solidFill>
                  <a:schemeClr val="tx1"/>
                </a:solidFill>
                <a:effectLst/>
                <a:latin typeface="Segoe UI Light" pitchFamily="34" charset="0"/>
                <a:ea typeface="+mn-ea"/>
                <a:cs typeface="+mn-cs"/>
              </a:rPr>
              <a:t>Enterprise policy-compliant roaming of user settings across devices.</a:t>
            </a:r>
          </a:p>
          <a:p>
            <a:r>
              <a:rPr lang="en-US" sz="900" b="0" i="0" u="none" strike="noStrike" kern="1200" dirty="0">
                <a:solidFill>
                  <a:schemeClr val="tx1"/>
                </a:solidFill>
                <a:effectLst/>
                <a:latin typeface="Segoe UI Light" pitchFamily="34" charset="0"/>
                <a:ea typeface="+mn-ea"/>
                <a:cs typeface="+mn-cs"/>
              </a:rPr>
              <a:t>Access to the Windows Store for Business using your corporate credentials.</a:t>
            </a:r>
          </a:p>
          <a:p>
            <a:r>
              <a:rPr lang="en-US" sz="900" b="0" i="0" u="none" strike="noStrike" kern="1200" dirty="0">
                <a:solidFill>
                  <a:schemeClr val="tx1"/>
                </a:solidFill>
                <a:effectLst/>
                <a:latin typeface="Segoe UI Light" pitchFamily="34" charset="0"/>
                <a:ea typeface="+mn-ea"/>
                <a:cs typeface="+mn-cs"/>
              </a:rPr>
              <a:t>Windows Hello for Business</a:t>
            </a:r>
          </a:p>
          <a:p>
            <a:r>
              <a:rPr lang="en-US" sz="900" b="0" i="0" u="none" strike="noStrike" kern="1200" dirty="0">
                <a:solidFill>
                  <a:schemeClr val="tx1"/>
                </a:solidFill>
                <a:effectLst/>
                <a:latin typeface="Segoe UI Light" pitchFamily="34" charset="0"/>
                <a:ea typeface="+mn-ea"/>
                <a:cs typeface="+mn-cs"/>
              </a:rPr>
              <a:t>Restricted access to apps and resources from devices compliant with corporate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4669627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Separation of corporate and consumer data – Organizations are in control of their data, and there is no mixing of corporate data in a consumer cloud account or consumer data in an enterprise cloud account.</a:t>
            </a:r>
          </a:p>
          <a:p>
            <a:pPr marL="342900" indent="-342900">
              <a:buFont typeface="Arial" panose="020B0604020202020204" pitchFamily="34" charset="0"/>
              <a:buChar char="•"/>
            </a:pPr>
            <a:r>
              <a:rPr lang="en-US" dirty="0"/>
              <a:t>Enhanced security – Data is automatically encrypted before leaving the user’s Windows 10 device by using Azure Rights Management (Azure RMS), and data stays encrypted at rest in the cloud. All content stays encrypted at rest in the cloud, except for the namespaces, like settings names and Windows app names. </a:t>
            </a:r>
          </a:p>
          <a:p>
            <a:pPr marL="342900" indent="-342900">
              <a:buFont typeface="Arial" panose="020B0604020202020204" pitchFamily="34" charset="0"/>
              <a:buChar char="•"/>
            </a:pPr>
            <a:r>
              <a:rPr lang="en-US" dirty="0"/>
              <a:t>Better management and monitoring – Provides control and visibility over who syncs settings in your organization and on which devices through the Azure AD portal integration.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07882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Monitor now includes improved alerting and notifications such as SMS, email, and webhook. While Azure Monitor provides platform-level telemetry</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615606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597422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With a server in staging mode, you can make changes to the configuration and preview the changes before you make the server active. It also allows you to run full import and full synchronization to verify that all changes are expected before you make these changes into your production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Suppose you have an Azure AD Connect with Password Hash Synchronization feature enabled. When you enable staging mode, the server stops synchronizing password changes from on-premises AD. When you disable staging mode, the server resumes synchronizing password changes from where it last left off. If the server is left in staging mode for an extended period of time, it can take a while for the server to synchronize all password changes that had occurred during the time period.</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https://docs.microsoft.com/en-us/azure/active-directory/hybrid/how-to-connect-sync-operations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2149854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https://docs.microsoft.com/en-us/azure/active-directory/hybrid/how-to-connect-device-writeback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16845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Password hash synchronization is one of the sign-in methods used to accomplish hybrid identity. Azure AD Connect synchronizes a hash, of the hash, of a users password from an on-premises Active Directory instance to a cloud-based Azure AD instance.</a:t>
            </a:r>
          </a:p>
          <a:p>
            <a:endParaRPr lang="en-US" sz="900" b="1" i="0" u="none" strike="noStrike" kern="1200" dirty="0">
              <a:solidFill>
                <a:schemeClr val="tx1"/>
              </a:solidFill>
              <a:effectLst/>
              <a:latin typeface="Segoe UI Light" pitchFamily="34" charset="0"/>
              <a:ea typeface="+mn-ea"/>
              <a:cs typeface="+mn-cs"/>
            </a:endParaRPr>
          </a:p>
          <a:p>
            <a:endParaRPr lang="en-US" sz="900" b="1"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Password hash synchronization is an extension to the directory synchronization feature implemented by Azure AD Connect sync. You can use this feature to sign in to Azure AD services like Office 365. You sign in to the service by using the same password you use to sign in to your on-premises Active Directory instance.</a:t>
            </a:r>
          </a:p>
          <a:p>
            <a:endParaRPr lang="en-US" dirty="0"/>
          </a:p>
          <a:p>
            <a:r>
              <a:rPr lang="en-US" sz="900" b="0" i="0" u="none" strike="noStrike" kern="1200" dirty="0">
                <a:solidFill>
                  <a:schemeClr val="tx1"/>
                </a:solidFill>
                <a:effectLst/>
                <a:latin typeface="Segoe UI Light" pitchFamily="34" charset="0"/>
                <a:ea typeface="+mn-ea"/>
                <a:cs typeface="+mn-cs"/>
              </a:rPr>
              <a:t>Password hash synchronization helps by reducing the number of passwords, your users need to maintain to just one. Password hash synchronization can:</a:t>
            </a:r>
          </a:p>
          <a:p>
            <a:r>
              <a:rPr lang="en-US" sz="900" b="0" i="0" u="none" strike="noStrike" kern="1200" dirty="0">
                <a:solidFill>
                  <a:schemeClr val="tx1"/>
                </a:solidFill>
                <a:effectLst/>
                <a:latin typeface="Segoe UI Light" pitchFamily="34" charset="0"/>
                <a:ea typeface="+mn-ea"/>
                <a:cs typeface="+mn-cs"/>
              </a:rPr>
              <a:t>Improve the productivity of your users.</a:t>
            </a:r>
          </a:p>
          <a:p>
            <a:r>
              <a:rPr lang="en-US" sz="900" b="0" i="0" u="none" strike="noStrike" kern="1200" dirty="0">
                <a:solidFill>
                  <a:schemeClr val="tx1"/>
                </a:solidFill>
                <a:effectLst/>
                <a:latin typeface="Segoe UI Light" pitchFamily="34" charset="0"/>
                <a:ea typeface="+mn-ea"/>
                <a:cs typeface="+mn-cs"/>
              </a:rPr>
              <a:t>Reduce your helpdesk costs. </a:t>
            </a:r>
          </a:p>
          <a:p>
            <a:r>
              <a:rPr lang="en-US" sz="900" b="0" i="0" u="none" strike="noStrike" kern="1200" dirty="0">
                <a:solidFill>
                  <a:schemeClr val="tx1"/>
                </a:solidFill>
                <a:effectLst/>
                <a:latin typeface="Segoe UI Light" pitchFamily="34" charset="0"/>
                <a:ea typeface="+mn-ea"/>
                <a:cs typeface="+mn-cs"/>
              </a:rPr>
              <a:t>Optionally, you can set up password hash synchronization as a backup if you decide to use </a:t>
            </a:r>
            <a:r>
              <a:rPr lang="en-US" sz="900" b="0" i="0" u="sng" strike="noStrike" kern="1200" dirty="0">
                <a:solidFill>
                  <a:schemeClr val="tx1"/>
                </a:solidFill>
                <a:effectLst/>
                <a:latin typeface="Segoe UI Light" pitchFamily="34" charset="0"/>
                <a:ea typeface="+mn-ea"/>
                <a:cs typeface="+mn-cs"/>
                <a:hlinkClick r:id="rId3"/>
              </a:rPr>
              <a:t>Federation with Active Directory Federation Services (AD FS)</a:t>
            </a:r>
            <a:r>
              <a:rPr lang="en-US" sz="900" b="0" i="0" u="none" strike="noStrike" kern="1200" dirty="0">
                <a:solidFill>
                  <a:schemeClr val="tx1"/>
                </a:solidFill>
                <a:effectLst/>
                <a:latin typeface="Segoe UI Light" pitchFamily="34" charset="0"/>
                <a:ea typeface="+mn-ea"/>
                <a:cs typeface="+mn-cs"/>
              </a:rPr>
              <a:t> as your sign-in method.</a:t>
            </a:r>
          </a:p>
          <a:p>
            <a:r>
              <a:rPr lang="en-US" sz="900" b="0" i="0" u="none" strike="noStrike" kern="1200" dirty="0">
                <a:solidFill>
                  <a:schemeClr val="tx1"/>
                </a:solidFill>
                <a:effectLst/>
                <a:latin typeface="Segoe UI Light" pitchFamily="34" charset="0"/>
                <a:ea typeface="+mn-ea"/>
                <a:cs typeface="+mn-cs"/>
              </a:rPr>
              <a:t>To use password hash synchronization in your environment, you need to:</a:t>
            </a:r>
          </a:p>
          <a:p>
            <a:r>
              <a:rPr lang="en-US" sz="900" b="1" i="0" u="none" strike="noStrike" kern="1200" dirty="0">
                <a:solidFill>
                  <a:schemeClr val="tx1"/>
                </a:solidFill>
                <a:effectLst/>
                <a:latin typeface="Segoe UI Light" pitchFamily="34" charset="0"/>
                <a:ea typeface="+mn-ea"/>
                <a:cs typeface="+mn-cs"/>
              </a:rPr>
              <a:t>Install Azure AD Connect. </a:t>
            </a:r>
          </a:p>
          <a:p>
            <a:r>
              <a:rPr lang="en-US" sz="900" b="1" i="0" u="none" strike="noStrike" kern="1200" dirty="0">
                <a:solidFill>
                  <a:schemeClr val="tx1"/>
                </a:solidFill>
                <a:effectLst/>
                <a:latin typeface="Segoe UI Light" pitchFamily="34" charset="0"/>
                <a:ea typeface="+mn-ea"/>
                <a:cs typeface="+mn-cs"/>
              </a:rPr>
              <a:t>Configure directory synchronization between your on-premises Active Directory instance and your Azure Active Directory instance.</a:t>
            </a:r>
          </a:p>
          <a:p>
            <a:r>
              <a:rPr lang="en-US" sz="900" b="1" i="0" u="none" strike="noStrike" kern="1200" dirty="0">
                <a:solidFill>
                  <a:schemeClr val="tx1"/>
                </a:solidFill>
                <a:effectLst/>
                <a:latin typeface="Segoe UI Light" pitchFamily="34" charset="0"/>
                <a:ea typeface="+mn-ea"/>
                <a:cs typeface="+mn-cs"/>
              </a:rPr>
              <a:t>Enable password hash synchronization.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975021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This feature is an alternative to </a:t>
            </a:r>
            <a:r>
              <a:rPr lang="en-US" sz="900" b="0" i="0" u="sng" kern="1200" dirty="0">
                <a:solidFill>
                  <a:schemeClr val="tx1"/>
                </a:solidFill>
                <a:effectLst/>
                <a:latin typeface="Segoe UI Light" pitchFamily="34" charset="0"/>
                <a:ea typeface="+mn-ea"/>
                <a:cs typeface="+mn-cs"/>
                <a:hlinkClick r:id="rId3"/>
              </a:rPr>
              <a:t>Azure AD Password Hash Synchronization</a:t>
            </a:r>
            <a:r>
              <a:rPr lang="en-US" sz="900" b="0" i="0" u="none" strike="noStrike" kern="1200" dirty="0">
                <a:solidFill>
                  <a:schemeClr val="tx1"/>
                </a:solidFill>
                <a:effectLst/>
                <a:latin typeface="Segoe UI Light" pitchFamily="34" charset="0"/>
                <a:ea typeface="+mn-ea"/>
                <a:cs typeface="+mn-cs"/>
              </a:rPr>
              <a:t>, which provides the same benefit of cloud authentication to organizations. However, certain organizations wanting to enforce their on-premises Active Directory security and password policies, can choose to use Pass-through Authentication instead.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Benefits:</a:t>
            </a:r>
          </a:p>
          <a:p>
            <a:endParaRPr lang="en-US" sz="900" b="0" i="0" u="none" strike="noStrike" kern="1200" dirty="0">
              <a:solidFill>
                <a:schemeClr val="tx1"/>
              </a:solidFill>
              <a:effectLst/>
              <a:latin typeface="Segoe UI Light" pitchFamily="34" charset="0"/>
              <a:ea typeface="+mn-ea"/>
              <a:cs typeface="+mn-cs"/>
            </a:endParaRPr>
          </a:p>
          <a:p>
            <a:r>
              <a:rPr lang="en-US" sz="900" b="0" i="1" u="none" strike="noStrike" kern="1200" dirty="0">
                <a:solidFill>
                  <a:schemeClr val="tx1"/>
                </a:solidFill>
                <a:effectLst/>
                <a:latin typeface="Segoe UI Light" pitchFamily="34" charset="0"/>
                <a:ea typeface="+mn-ea"/>
                <a:cs typeface="+mn-cs"/>
              </a:rPr>
              <a:t>Great user experience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Users use the same passwords to sign into both on-premises and cloud-based applications.</a:t>
            </a:r>
          </a:p>
          <a:p>
            <a:pPr lvl="1"/>
            <a:r>
              <a:rPr lang="en-US" sz="900" b="0" i="0" u="none" strike="noStrike" kern="1200" dirty="0">
                <a:solidFill>
                  <a:schemeClr val="tx1"/>
                </a:solidFill>
                <a:effectLst/>
                <a:latin typeface="Segoe UI Light" pitchFamily="34" charset="0"/>
                <a:ea typeface="+mn-ea"/>
                <a:cs typeface="+mn-cs"/>
              </a:rPr>
              <a:t>Users spend less time talking to the IT helpdesk resolving password-related issues.</a:t>
            </a:r>
          </a:p>
          <a:p>
            <a:pPr lvl="1"/>
            <a:r>
              <a:rPr lang="en-US" sz="900" b="0" i="0" u="none" strike="noStrike" kern="1200" dirty="0">
                <a:solidFill>
                  <a:schemeClr val="tx1"/>
                </a:solidFill>
                <a:effectLst/>
                <a:latin typeface="Segoe UI Light" pitchFamily="34" charset="0"/>
                <a:ea typeface="+mn-ea"/>
                <a:cs typeface="+mn-cs"/>
              </a:rPr>
              <a:t>Users can complete </a:t>
            </a:r>
            <a:r>
              <a:rPr lang="en-US" sz="900" b="0" i="0" u="none" strike="noStrike" kern="1200" dirty="0">
                <a:solidFill>
                  <a:schemeClr val="tx1"/>
                </a:solidFill>
                <a:effectLst/>
                <a:latin typeface="Segoe UI Light" pitchFamily="34" charset="0"/>
                <a:ea typeface="+mn-ea"/>
                <a:cs typeface="+mn-cs"/>
                <a:hlinkClick r:id="rId4"/>
              </a:rPr>
              <a:t>self-service password management</a:t>
            </a:r>
            <a:r>
              <a:rPr lang="en-US" sz="900" b="0" i="0" u="none" strike="noStrike" kern="1200" dirty="0">
                <a:solidFill>
                  <a:schemeClr val="tx1"/>
                </a:solidFill>
                <a:effectLst/>
                <a:latin typeface="Segoe UI Light" pitchFamily="34" charset="0"/>
                <a:ea typeface="+mn-ea"/>
                <a:cs typeface="+mn-cs"/>
              </a:rPr>
              <a:t> tasks in the cloud.</a:t>
            </a:r>
          </a:p>
          <a:p>
            <a:r>
              <a:rPr lang="en-US" sz="900" b="0" i="1" u="none" strike="noStrike" kern="1200" dirty="0">
                <a:solidFill>
                  <a:schemeClr val="tx1"/>
                </a:solidFill>
                <a:effectLst/>
                <a:latin typeface="Segoe UI Light" pitchFamily="34" charset="0"/>
                <a:ea typeface="+mn-ea"/>
                <a:cs typeface="+mn-cs"/>
              </a:rPr>
              <a:t>Easy to deploy &amp; administer</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No need for complex on-premises deployments or network configuration.</a:t>
            </a:r>
          </a:p>
          <a:p>
            <a:pPr lvl="1"/>
            <a:r>
              <a:rPr lang="en-US" sz="900" b="0" i="0" u="none" strike="noStrike" kern="1200" dirty="0">
                <a:solidFill>
                  <a:schemeClr val="tx1"/>
                </a:solidFill>
                <a:effectLst/>
                <a:latin typeface="Segoe UI Light" pitchFamily="34" charset="0"/>
                <a:ea typeface="+mn-ea"/>
                <a:cs typeface="+mn-cs"/>
              </a:rPr>
              <a:t>Needs just a lightweight agent to be installed on-premises.</a:t>
            </a:r>
          </a:p>
          <a:p>
            <a:pPr lvl="1"/>
            <a:r>
              <a:rPr lang="en-US" sz="900" b="0" i="0" u="none" strike="noStrike" kern="1200" dirty="0">
                <a:solidFill>
                  <a:schemeClr val="tx1"/>
                </a:solidFill>
                <a:effectLst/>
                <a:latin typeface="Segoe UI Light" pitchFamily="34" charset="0"/>
                <a:ea typeface="+mn-ea"/>
                <a:cs typeface="+mn-cs"/>
              </a:rPr>
              <a:t>No management overhead. The agent automatically receives improvements and bug fixes.</a:t>
            </a:r>
          </a:p>
          <a:p>
            <a:r>
              <a:rPr lang="en-US" sz="900" b="0" i="1" u="none" strike="noStrike" kern="1200" dirty="0">
                <a:solidFill>
                  <a:schemeClr val="tx1"/>
                </a:solidFill>
                <a:effectLst/>
                <a:latin typeface="Segoe UI Light" pitchFamily="34" charset="0"/>
                <a:ea typeface="+mn-ea"/>
                <a:cs typeface="+mn-cs"/>
              </a:rPr>
              <a:t>Secure</a:t>
            </a:r>
            <a:endParaRPr lang="en-US" sz="900" b="0" i="0" u="none" strike="noStrike" kern="1200" dirty="0">
              <a:solidFill>
                <a:schemeClr val="tx1"/>
              </a:solidFill>
              <a:effectLst/>
              <a:latin typeface="Segoe UI Light" pitchFamily="34" charset="0"/>
              <a:ea typeface="+mn-ea"/>
              <a:cs typeface="+mn-cs"/>
            </a:endParaRPr>
          </a:p>
          <a:p>
            <a:pPr lvl="1"/>
            <a:r>
              <a:rPr lang="en-US" sz="900" b="1" i="0" u="none" strike="noStrike" kern="1200" dirty="0">
                <a:solidFill>
                  <a:schemeClr val="tx1"/>
                </a:solidFill>
                <a:effectLst/>
                <a:latin typeface="Segoe UI Light" pitchFamily="34" charset="0"/>
                <a:ea typeface="+mn-ea"/>
                <a:cs typeface="+mn-cs"/>
              </a:rPr>
              <a:t>On-premises passwords are never stored in the cloud </a:t>
            </a:r>
            <a:r>
              <a:rPr lang="en-US" sz="900" b="0" i="0" u="none" strike="noStrike" kern="1200" dirty="0">
                <a:solidFill>
                  <a:schemeClr val="tx1"/>
                </a:solidFill>
                <a:effectLst/>
                <a:latin typeface="Segoe UI Light" pitchFamily="34" charset="0"/>
                <a:ea typeface="+mn-ea"/>
                <a:cs typeface="+mn-cs"/>
              </a:rPr>
              <a:t>in any form.</a:t>
            </a:r>
          </a:p>
          <a:p>
            <a:pPr lvl="1"/>
            <a:r>
              <a:rPr lang="en-US" sz="900" b="0" i="0" u="none" strike="noStrike" kern="1200" dirty="0">
                <a:solidFill>
                  <a:schemeClr val="tx1"/>
                </a:solidFill>
                <a:effectLst/>
                <a:latin typeface="Segoe UI Light" pitchFamily="34" charset="0"/>
                <a:ea typeface="+mn-ea"/>
                <a:cs typeface="+mn-cs"/>
              </a:rPr>
              <a:t>Protects your user accounts by working seamlessly with </a:t>
            </a:r>
            <a:r>
              <a:rPr lang="en-US" sz="900" b="0" i="0" u="none" strike="noStrike" kern="1200" dirty="0">
                <a:solidFill>
                  <a:schemeClr val="tx1"/>
                </a:solidFill>
                <a:effectLst/>
                <a:latin typeface="Segoe UI Light" pitchFamily="34" charset="0"/>
                <a:ea typeface="+mn-ea"/>
                <a:cs typeface="+mn-cs"/>
                <a:hlinkClick r:id="rId5"/>
              </a:rPr>
              <a:t>Azure AD Conditional Access policies</a:t>
            </a:r>
            <a:r>
              <a:rPr lang="en-US" sz="900" b="0" i="0" u="none" strike="noStrike" kern="1200" dirty="0">
                <a:solidFill>
                  <a:schemeClr val="tx1"/>
                </a:solidFill>
                <a:effectLst/>
                <a:latin typeface="Segoe UI Light" pitchFamily="34" charset="0"/>
                <a:ea typeface="+mn-ea"/>
                <a:cs typeface="+mn-cs"/>
              </a:rPr>
              <a:t>, including Multi-Factor Authentication (MFA), </a:t>
            </a:r>
            <a:r>
              <a:rPr lang="en-US" sz="900" b="0" i="0" u="none" strike="noStrike" kern="1200" dirty="0">
                <a:solidFill>
                  <a:schemeClr val="tx1"/>
                </a:solidFill>
                <a:effectLst/>
                <a:latin typeface="Segoe UI Light" pitchFamily="34" charset="0"/>
                <a:ea typeface="+mn-ea"/>
                <a:cs typeface="+mn-cs"/>
                <a:hlinkClick r:id="rId6"/>
              </a:rPr>
              <a:t>blocking legacy authentication</a:t>
            </a:r>
            <a:r>
              <a:rPr lang="en-US" sz="900" b="0" i="0" u="none" strike="noStrike" kern="1200" dirty="0">
                <a:solidFill>
                  <a:schemeClr val="tx1"/>
                </a:solidFill>
                <a:effectLst/>
                <a:latin typeface="Segoe UI Light" pitchFamily="34" charset="0"/>
                <a:ea typeface="+mn-ea"/>
                <a:cs typeface="+mn-cs"/>
              </a:rPr>
              <a:t> and by </a:t>
            </a:r>
            <a:r>
              <a:rPr lang="en-US" sz="900" b="0" i="0" u="none" strike="noStrike" kern="1200" dirty="0">
                <a:solidFill>
                  <a:schemeClr val="tx1"/>
                </a:solidFill>
                <a:effectLst/>
                <a:latin typeface="Segoe UI Light" pitchFamily="34" charset="0"/>
                <a:ea typeface="+mn-ea"/>
                <a:cs typeface="+mn-cs"/>
                <a:hlinkClick r:id="rId7"/>
              </a:rPr>
              <a:t>filtering out brute force password attacks</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The agent only makes outbound connections from within your network. Therefore, there is no requirement to install the agent in a perimeter network, also known as a DMZ.</a:t>
            </a:r>
          </a:p>
          <a:p>
            <a:pPr lvl="1"/>
            <a:r>
              <a:rPr lang="en-US" sz="900" b="0" i="0" u="none" strike="noStrike" kern="1200" dirty="0">
                <a:solidFill>
                  <a:schemeClr val="tx1"/>
                </a:solidFill>
                <a:effectLst/>
                <a:latin typeface="Segoe UI Light" pitchFamily="34" charset="0"/>
                <a:ea typeface="+mn-ea"/>
                <a:cs typeface="+mn-cs"/>
              </a:rPr>
              <a:t>The communication between an agent and Azure AD is secured using certificate-based authentication. These certificates are automatically renewed every few months by Azure AD.</a:t>
            </a:r>
          </a:p>
          <a:p>
            <a:r>
              <a:rPr lang="en-US" sz="900" b="0" i="1" u="none" strike="noStrike" kern="1200" dirty="0">
                <a:solidFill>
                  <a:schemeClr val="tx1"/>
                </a:solidFill>
                <a:effectLst/>
                <a:latin typeface="Segoe UI Light" pitchFamily="34" charset="0"/>
                <a:ea typeface="+mn-ea"/>
                <a:cs typeface="+mn-cs"/>
              </a:rPr>
              <a:t>Highly available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Additional agents can be installed on multiple on-premises servers to provide high availability of sign-in requests.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4278498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can federate your on-premises environment with Azure AD and use this federation for authentication and authorization. This sign-in method ensures that all user authentication occurs on-premises. This method allows administrators to implement more rigorous levels of access control. Federation with AD FS and PingFederate is available.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Connect lets you configure federation with on-premises Active Directory Federation Services (AD FS) and Azure AD. With federation sign-in, you can enable users to sign in to Azure AD-based services with their on-premises passwords--and, while on the corporate network, without having to enter their passwords again. By using the federation option with AD FS, you can deploy a new installation of AD FS, or you can specify an existing installation in a Windows Server 2012 R2 farm.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4081194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9809313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16123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275765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303348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80595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12527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495933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50966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2644526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3440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0387762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468246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9086915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530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259517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09036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5444569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533547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3276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9334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8350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9665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35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FD96-EC46-4437-8148-745EF0C074D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B13E71E-8CDC-433A-A1B6-4F45B721CFC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8A5EA5-E343-41A0-99B5-44A5E8A1A664}"/>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CCE7BB1D-345B-4A9A-8324-8C10543A0BC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7CB6CBEA-5DFC-488B-ABA5-E2B3F32671F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826978434"/>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0B74-0D75-44EC-A5FB-8D9B9D221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FC1EF-0D10-4BFC-83EA-314499F62A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C286D-9780-473E-8026-DF4F848BD2CB}"/>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F6C9E423-1F43-4C62-A706-FA499DABB397}"/>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C62167D2-5E02-4307-A83D-4188940E1E22}"/>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73253819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2F36-6F4A-4AB2-A32F-21A293B4A60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B319ED1-692A-4B74-9812-1AAAA0C3063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5A6CC-253A-4C2E-9CBB-F5A1B299D32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1F2DED6F-993F-4262-9D8B-A582577BCAF8}"/>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F8CBE75B-C156-47C9-9971-DD21AB5CCC67}"/>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247971168"/>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63B7-C2C0-460A-8EE5-EB81B41E7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4A16C-13EB-459D-920E-22B19EC7C7F6}"/>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994E0-48E9-46EF-A014-0E16BC641098}"/>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47B74-1471-4ECF-B156-633FCA658E57}"/>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D62ACF6B-27E8-46CD-A3DF-ED7D29BF9A3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8DC7A577-FD6F-4C2C-80E8-ABAAF1C56A93}"/>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895706369"/>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338-A10E-41B9-9635-A0CE88D024F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43178-7952-48ED-9506-7C4949DAEE3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5DC81AF-BB0A-410F-9512-3A459B41BEED}"/>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43DD77-99DB-42D1-9342-FF8668B0803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2985ED2B-8A56-4241-ABE2-8E1286EFA9C3}"/>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F2D7EB-72DB-4645-85BD-BBD60EA7C32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8" name="Footer Placeholder 7">
            <a:extLst>
              <a:ext uri="{FF2B5EF4-FFF2-40B4-BE49-F238E27FC236}">
                <a16:creationId xmlns:a16="http://schemas.microsoft.com/office/drawing/2014/main" id="{76B8ACF8-D4E6-4CAF-88A6-C2403AF66A8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9" name="Slide Number Placeholder 8">
            <a:extLst>
              <a:ext uri="{FF2B5EF4-FFF2-40B4-BE49-F238E27FC236}">
                <a16:creationId xmlns:a16="http://schemas.microsoft.com/office/drawing/2014/main" id="{83E58D45-C572-48E7-B26E-9D941F9E2D99}"/>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60987553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9C23-B12E-4BD3-8645-E9AC465CA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2B35E4-E27C-4A82-BA90-D22098F09CA0}"/>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4" name="Footer Placeholder 3">
            <a:extLst>
              <a:ext uri="{FF2B5EF4-FFF2-40B4-BE49-F238E27FC236}">
                <a16:creationId xmlns:a16="http://schemas.microsoft.com/office/drawing/2014/main" id="{382EEEAF-F386-44F1-8690-13C4C5486C3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5" name="Slide Number Placeholder 4">
            <a:extLst>
              <a:ext uri="{FF2B5EF4-FFF2-40B4-BE49-F238E27FC236}">
                <a16:creationId xmlns:a16="http://schemas.microsoft.com/office/drawing/2014/main" id="{C12A42B6-012D-4A5B-841B-97A4C0F5FAFF}"/>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10313334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2D202-4772-47BA-9A8F-8AD4D8B076BA}"/>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3" name="Footer Placeholder 2">
            <a:extLst>
              <a:ext uri="{FF2B5EF4-FFF2-40B4-BE49-F238E27FC236}">
                <a16:creationId xmlns:a16="http://schemas.microsoft.com/office/drawing/2014/main" id="{88169DDB-135C-437B-BCEC-D4608B46A80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2CEDF571-FB4B-4A61-8B3C-8ECBCA60C0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478360380"/>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C1F2-661F-4914-B320-C979E97333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94D27DC3-0713-441C-8B43-811FD66A8C14}"/>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2D5B40-9B0C-45F8-B6ED-8B76F30D53F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FD20BEB3-24FB-4D61-B6A5-4C9D79ABC32E}"/>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6DEDC9FA-6808-48D8-BBCE-CB4A800F794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F7A774B-B9F3-4E49-B7E1-AE4B0FF3FE9D}"/>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681313178"/>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AB69-9AC7-42D6-9E71-797C0924292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FBEFA45-EC58-406F-B2E6-D0D110E1AC67}"/>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44672FD-2DA0-425C-8A8A-072A78D3EBA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D5E3779-8F8A-492D-8E63-429F1B034619}"/>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E5B34171-E612-4BA9-96FC-3BB3DD26FFC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C367728-B766-40B5-814A-E3D80CB12D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611968260"/>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48F7-DCE8-4B6B-9F74-08ED4C769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1AECA5-8DB9-4D57-9684-0744EA98F7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88EE8-D7F4-401E-BDFF-3B87D2730658}"/>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91D994D9-0370-41DA-A891-FCD85123704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35DA589F-4DA0-4B73-8C98-4A68B2283A6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4204809936"/>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B18D8-8DBA-4E6A-BFC6-A3ADED8E39B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4576EC-2157-4679-981D-C29740AD2A65}"/>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C20EE-85E8-4557-9DAF-775919CAA8F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33722472-7D08-4915-BA3F-5ABE4EFB509D}"/>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B30AD4BE-0A04-4C95-9D51-C3DF52207E5A}"/>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8954087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917242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265045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23648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31721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0" r:id="rId23"/>
    <p:sldLayoutId id="2147484593" r:id="rId24"/>
    <p:sldLayoutId id="2147484594" r:id="rId25"/>
    <p:sldLayoutId id="2147484595" r:id="rId26"/>
    <p:sldLayoutId id="2147484596" r:id="rId27"/>
    <p:sldLayoutId id="2147484630" r:id="rId28"/>
    <p:sldLayoutId id="2147484631" r:id="rId29"/>
    <p:sldLayoutId id="2147484632" r:id="rId30"/>
    <p:sldLayoutId id="2147484633" r:id="rId31"/>
    <p:sldLayoutId id="2147484646" r:id="rId32"/>
    <p:sldLayoutId id="2147484647" r:id="rId33"/>
    <p:sldLayoutId id="2147484648" r:id="rId34"/>
    <p:sldLayoutId id="2147484649" r:id="rId35"/>
    <p:sldLayoutId id="2147484763" r:id="rId36"/>
    <p:sldLayoutId id="2147484764" r:id="rId37"/>
    <p:sldLayoutId id="2147484765" r:id="rId38"/>
    <p:sldLayoutId id="2147484786" r:id="rId39"/>
    <p:sldLayoutId id="2147484787" r:id="rId40"/>
    <p:sldLayoutId id="2147484788" r:id="rId41"/>
    <p:sldLayoutId id="2147484789" r:id="rId42"/>
    <p:sldLayoutId id="2147484790" r:id="rId43"/>
    <p:sldLayoutId id="2147484791" r:id="rId4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FDC25-573D-41AB-954C-49737A2D45C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50112-24E8-4E6D-927D-C47F6F30EE6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00728-C285-41BE-97A5-CACAF3609DF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8D215F81-1626-4CAC-BDE6-F70A36F47FB6}"/>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A504C323-53ED-4957-A6BE-7A498243D41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073A826-EBB9-48F5-92B4-8CBCC797A82B}" type="slidenum">
              <a:rPr lang="en-US" smtClean="0"/>
              <a:t>‹#›</a:t>
            </a:fld>
            <a:endParaRPr lang="en-US"/>
          </a:p>
        </p:txBody>
      </p:sp>
      <p:pic>
        <p:nvPicPr>
          <p:cNvPr id="7" name="Picture 6">
            <a:extLst>
              <a:ext uri="{FF2B5EF4-FFF2-40B4-BE49-F238E27FC236}">
                <a16:creationId xmlns:a16="http://schemas.microsoft.com/office/drawing/2014/main" id="{CBA22458-C58D-4FC0-910B-08CBE957A95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34790369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5" r:id="rId15"/>
  </p:sldLayoutIdLst>
  <p:transition>
    <p:fade/>
  </p:transition>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49" userDrawn="1">
          <p15:clr>
            <a:srgbClr val="C35EA4"/>
          </p15:clr>
        </p15:guide>
        <p15:guide id="2" pos="1528" userDrawn="1">
          <p15:clr>
            <a:srgbClr val="C35EA4"/>
          </p15:clr>
        </p15:guide>
        <p15:guide id="3" pos="2621" userDrawn="1">
          <p15:clr>
            <a:srgbClr val="C35EA4"/>
          </p15:clr>
        </p15:guide>
        <p15:guide id="4" pos="2765" userDrawn="1">
          <p15:clr>
            <a:srgbClr val="C35EA4"/>
          </p15:clr>
        </p15:guide>
        <p15:guide id="5" pos="3854" userDrawn="1">
          <p15:clr>
            <a:srgbClr val="C35EA4"/>
          </p15:clr>
        </p15:guide>
        <p15:guide id="6" pos="4003" userDrawn="1">
          <p15:clr>
            <a:srgbClr val="C35EA4"/>
          </p15:clr>
        </p15:guide>
        <p15:guide id="7" pos="5083" userDrawn="1">
          <p15:clr>
            <a:srgbClr val="C35EA4"/>
          </p15:clr>
        </p15:guide>
        <p15:guide id="8" pos="5230" userDrawn="1">
          <p15:clr>
            <a:srgbClr val="C35EA4"/>
          </p15:clr>
        </p15:guide>
        <p15:guide id="9" pos="6323" userDrawn="1">
          <p15:clr>
            <a:srgbClr val="C35EA4"/>
          </p15:clr>
        </p15:guide>
        <p15:guide id="10" pos="6469" userDrawn="1">
          <p15:clr>
            <a:srgbClr val="C35EA4"/>
          </p15:clr>
        </p15:guide>
        <p15:guide id="11" pos="293" userDrawn="1">
          <p15:clr>
            <a:srgbClr val="F26B43"/>
          </p15:clr>
        </p15:guide>
        <p15:guide id="12" pos="7565" userDrawn="1">
          <p15:clr>
            <a:srgbClr val="F26B43"/>
          </p15:clr>
        </p15:guide>
        <p15:guide id="13" orient="horz" pos="751" userDrawn="1">
          <p15:clr>
            <a:srgbClr val="5ACBF0"/>
          </p15:clr>
        </p15:guide>
        <p15:guide id="14" orient="horz" pos="1387" userDrawn="1">
          <p15:clr>
            <a:srgbClr val="5ACBF0"/>
          </p15:clr>
        </p15:guide>
        <p15:guide id="15" orient="horz" pos="605" userDrawn="1">
          <p15:clr>
            <a:srgbClr val="5ACBF0"/>
          </p15:clr>
        </p15:guide>
        <p15:guide id="16" orient="horz" pos="1514" userDrawn="1">
          <p15:clr>
            <a:srgbClr val="5ACBF0"/>
          </p15:clr>
        </p15:guide>
        <p15:guide id="17" orient="horz" pos="2130" userDrawn="1">
          <p15:clr>
            <a:srgbClr val="5ACBF0"/>
          </p15:clr>
        </p15:guide>
        <p15:guide id="18" orient="horz" pos="2299" userDrawn="1">
          <p15:clr>
            <a:srgbClr val="5ACBF0"/>
          </p15:clr>
        </p15:guide>
        <p15:guide id="19" orient="horz" pos="283" userDrawn="1">
          <p15:clr>
            <a:srgbClr val="F26B43"/>
          </p15:clr>
        </p15:guide>
        <p15:guide id="20" orient="horz" pos="4120" userDrawn="1">
          <p15:clr>
            <a:srgbClr val="F26B43"/>
          </p15:clr>
        </p15:guide>
        <p15:guide id="21" orient="horz" pos="2891" userDrawn="1">
          <p15:clr>
            <a:srgbClr val="5ACBF0"/>
          </p15:clr>
        </p15:guide>
        <p15:guide id="22" orient="horz" pos="3019" userDrawn="1">
          <p15:clr>
            <a:srgbClr val="5ACBF0"/>
          </p15:clr>
        </p15:guide>
        <p15:guide id="23" orient="horz" pos="3643" userDrawn="1">
          <p15:clr>
            <a:srgbClr val="5ACBF0"/>
          </p15:clr>
        </p15:guide>
        <p15:guide id="2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microsoft.com/en-us/azure/virtual-network/quick-create-portal" TargetMode="External"/><Relationship Id="rId2" Type="http://schemas.openxmlformats.org/officeDocument/2006/relationships/notesSlide" Target="../notesSlides/notesSlide85.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3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ta" TargetMode="External"/><Relationship Id="rId2" Type="http://schemas.openxmlformats.org/officeDocument/2006/relationships/hyperlink" Target="https://docs.microsoft.com/en-us/azure/active-directory/hybrid/whatis-phs" TargetMode="External"/><Relationship Id="rId1" Type="http://schemas.openxmlformats.org/officeDocument/2006/relationships/slideLayout" Target="../slideLayouts/slideLayout40.xml"/><Relationship Id="rId4" Type="http://schemas.openxmlformats.org/officeDocument/2006/relationships/hyperlink" Target="https://docs.microsoft.com/en-us/azure/active-directory/hybrid/whatis-fed"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9.xml"/><Relationship Id="rId4" Type="http://schemas.openxmlformats.org/officeDocument/2006/relationships/image" Target="../media/image87.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docs.microsoft.com/en-us/azure/monitoring-and-diagnostics/monitoring-sms-alert-behavior" TargetMode="External"/><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hyperlink" Target="https://docs.microsoft.com/en-us/azure/log-analytics/log-analytics-itsmc-overview" TargetMode="External"/><Relationship Id="rId5" Type="http://schemas.openxmlformats.org/officeDocument/2006/relationships/hyperlink" Target="https://docs.microsoft.com/en-us/azure/monitoring-and-diagnostics/monitoring-activity-log-alerts-webhook" TargetMode="External"/><Relationship Id="rId4" Type="http://schemas.openxmlformats.org/officeDocument/2006/relationships/hyperlink" Target="https://docs.microsoft.com/en-us/azure/monitoring-and-diagnostics/monitoring-action-groups-logic-a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quick-audit-notify-action-in-subscription" TargetMode="External"/><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ctivity-logs" TargetMode="External"/><Relationship Id="rId2" Type="http://schemas.openxmlformats.org/officeDocument/2006/relationships/notesSlide" Target="../notesSlides/notesSlide15.xml"/><Relationship Id="rId1" Type="http://schemas.openxmlformats.org/officeDocument/2006/relationships/slideLayout" Target="../slideLayouts/slideLayout40.xml"/><Relationship Id="rId5" Type="http://schemas.openxmlformats.org/officeDocument/2006/relationships/image" Target="../media/image35.png"/><Relationship Id="rId4" Type="http://schemas.openxmlformats.org/officeDocument/2006/relationships/hyperlink" Target="https://channel9.msdn.com/Blogs/Seth-Juarez/Logs-John-Kemnetz/play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19.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hyperlink" Target="https://docs.microsoft.com/en-us/azure/logic-apps/logic-apps-overview"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monitoring-and-diagnostics/monitoring-archive-activity-log#archive-the-activity-log-using-the-portal" TargetMode="External"/><Relationship Id="rId3" Type="http://schemas.openxmlformats.org/officeDocument/2006/relationships/hyperlink" Target="https://docs.microsoft.com/en-us/azure/monitoring-and-diagnostics/monitoring-activity-log-alerts#overview" TargetMode="External"/><Relationship Id="rId7" Type="http://schemas.openxmlformats.org/officeDocument/2006/relationships/hyperlink" Target="https://docs.microsoft.com/en-us/azure/monitoring-and-diagnostics/monitoring-stream-activity-logs-event-hubs#enable-streaming-of-the-activity-log" TargetMode="External"/><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hyperlink" Target="https://docs.microsoft.com/en-us/azure/monitoring-and-diagnostics/monitoring-overview-activity-logs#configure-log-profiles-using-the-azure-portal" TargetMode="External"/><Relationship Id="rId5" Type="http://schemas.openxmlformats.org/officeDocument/2006/relationships/hyperlink" Target="https://docs.microsoft.com/en-us/azure/azure-resource-manager/resource-group-audit" TargetMode="External"/><Relationship Id="rId4" Type="http://schemas.openxmlformats.org/officeDocument/2006/relationships/hyperlink" Target="https://docs.microsoft.com/en-us/azure/monitoring-and-diagnostics/monitoring-activity-log-alerts#create-an-alert-classic-on-an-activity-log-event-with-a-new-action-group-by-using-the-azure-portal" TargetMode="External"/><Relationship Id="rId9" Type="http://schemas.openxmlformats.org/officeDocument/2006/relationships/hyperlink" Target="https://docs.microsoft.com/en-us/azure/log-analytics/log-analytics-activity#configurati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hannel9.msdn.com/Shows/Azure-Friday/Azure-Log-Analytics/player" TargetMode="External"/><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log-analytics/log-analytics-quick-collect-azurevm" TargetMode="External"/><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hyperlink" Target="https://docs.microsoft.com/en-us/azure/log-analytics/log-analytics-tutorial-view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HYXdDL7BYjE" TargetMode="External"/><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hyperlink" Target="https://portal.loganalytics.io/demo#/discover/home" TargetMode="External"/><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overview" TargetMode="External"/><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7v2ZXPX9ETs" TargetMode="External"/><Relationship Id="rId2" Type="http://schemas.openxmlformats.org/officeDocument/2006/relationships/notesSlide" Target="../notesSlides/notesSlide34.xml"/><Relationship Id="rId1" Type="http://schemas.openxmlformats.org/officeDocument/2006/relationships/slideLayout" Target="../slideLayouts/slideLayout40.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create-a-gpv2-storage-account-using-the-azure-portal" TargetMode="External"/><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hyperlink" Target="https://docs.microsoft.com/en-us/azure/storage/common/storage-account-options#change-the-storage-tier-of-a-blob-using-the-azure-portal" TargetMode="External"/><Relationship Id="rId5" Type="http://schemas.openxmlformats.org/officeDocument/2006/relationships/hyperlink" Target="https://docs.microsoft.com/en-us/azure/storage/common/storage-account-options#change-the-storage-tier-of-a-gpv2-storage-account-using-the-azure-portal" TargetMode="External"/><Relationship Id="rId4" Type="http://schemas.openxmlformats.org/officeDocument/2006/relationships/hyperlink" Target="https://docs.microsoft.com/en-us/azure/storage/common/storage-account-options#convert-a-gpv1-or-blob-storage-account-to-a-gpv2-storage-account-using-the-azure-porta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tcMyGYp_dQM" TargetMode="External"/><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zZHh2Hgb8r4"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storage/blobs/storage-quickstart-blobs-storage-explorer#work-with-shared-access-signatures"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embed/k7mPJhRVXoA" TargetMode="External"/><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embed/dVYU6I_Hpo4" TargetMode="External"/><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og_rZYBLvCs" TargetMode="External"/><Relationship Id="rId2" Type="http://schemas.openxmlformats.org/officeDocument/2006/relationships/notesSlide" Target="../notesSlides/notesSlide49.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2.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embed/sKg5Hz1tSmQ" TargetMode="External"/><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 TargetMode="External"/><Relationship Id="rId2" Type="http://schemas.openxmlformats.org/officeDocument/2006/relationships/notesSlide" Target="../notesSlides/notesSlide52.xml"/><Relationship Id="rId1" Type="http://schemas.openxmlformats.org/officeDocument/2006/relationships/slideLayout" Target="../slideLayouts/slideLayout40.xml"/><Relationship Id="rId4" Type="http://schemas.openxmlformats.org/officeDocument/2006/relationships/hyperlink" Target="https://docs.microsoft.com/en-us/azure/virtual-machines/windows/managed-disks-overview"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hannel9.msdn.com/Blogs/Azure/Managed-Disks-for-Azure-Resiliency/player" TargetMode="External"/><Relationship Id="rId2" Type="http://schemas.openxmlformats.org/officeDocument/2006/relationships/notesSlide" Target="../notesSlides/notesSlide53.xml"/><Relationship Id="rId1" Type="http://schemas.openxmlformats.org/officeDocument/2006/relationships/slideLayout" Target="../slideLayouts/slideLayout43.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embed/LXblaftKoxM" TargetMode="External"/><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uG1wVoc7oVQ" TargetMode="External"/><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hXCBMQlPfR8" TargetMode="External"/><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virtual-machines/windows/attach-disk-ps" TargetMode="External"/><Relationship Id="rId2" Type="http://schemas.openxmlformats.org/officeDocument/2006/relationships/notesSlide" Target="../notesSlides/notesSlide57.xml"/><Relationship Id="rId1" Type="http://schemas.openxmlformats.org/officeDocument/2006/relationships/slideLayout" Target="../slideLayouts/slideLayout40.xml"/><Relationship Id="rId6" Type="http://schemas.openxmlformats.org/officeDocument/2006/relationships/hyperlink" Target="https://docs.microsoft.com/en-us/azure/virtual-machines/windows/convert-unmanaged-to-managed-disks" TargetMode="External"/><Relationship Id="rId5" Type="http://schemas.openxmlformats.org/officeDocument/2006/relationships/hyperlink" Target="https://docs.microsoft.com/en-us/azure/virtual-machines/windows/convert-disk-storage" TargetMode="External"/><Relationship Id="rId4" Type="http://schemas.openxmlformats.org/officeDocument/2006/relationships/hyperlink" Target="https://docs.microsoft.com/en-us/azure/virtual-machines/windows/detach-disk"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embed/Lh4hrWE07nY" TargetMode="External"/><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virtual-machines/windows/tutorial-availability-sets" TargetMode="External"/><Relationship Id="rId2" Type="http://schemas.openxmlformats.org/officeDocument/2006/relationships/hyperlink" Target="https://www.microsoft.com/handsonlabs/SelfPacedLabs" TargetMode="Externa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40.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embed/IhYRZ8ny6b0" TargetMode="External"/><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virtual-machine-scale-sets/quick-create-portal" TargetMode="External"/><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virtual-machine-scale-sets/virtual-machine-scale-sets-autoscale-portal" TargetMode="External"/><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embed/MkPruUHiv5o" TargetMode="External"/><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create-first-template" TargetMode="External"/><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FWIgU0yhM4o" TargetMode="External"/><Relationship Id="rId2" Type="http://schemas.openxmlformats.org/officeDocument/2006/relationships/notesSlide" Target="../notesSlides/notesSlide76.xml"/><Relationship Id="rId1" Type="http://schemas.openxmlformats.org/officeDocument/2006/relationships/slideLayout" Target="../slideLayouts/slideLayout41.xml"/><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embed/zIX6ofSpc2U" TargetMode="External"/><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p:cNvSpPr>
            <a:spLocks noGrp="1"/>
          </p:cNvSpPr>
          <p:nvPr>
            <p:ph type="body" sz="quarter" idx="15"/>
          </p:nvPr>
        </p:nvSpPr>
        <p:spPr/>
        <p:txBody>
          <a:bodyPr>
            <a:normAutofit/>
          </a:bodyPr>
          <a:lstStyle/>
          <a:p>
            <a:pPr marL="0" indent="0">
              <a:buNone/>
            </a:pPr>
            <a:r>
              <a:rPr lang="en-US" dirty="0">
                <a:solidFill>
                  <a:srgbClr val="000000"/>
                </a:solidFill>
              </a:rPr>
              <a:t>Jordan Radkov</a:t>
            </a:r>
          </a:p>
          <a:p>
            <a:pPr marL="0" indent="0">
              <a:buNone/>
            </a:pPr>
            <a:r>
              <a:rPr lang="en-US" dirty="0">
                <a:solidFill>
                  <a:srgbClr val="000000"/>
                </a:solidFill>
              </a:rPr>
              <a:t>Cloud Solution Architect</a:t>
            </a:r>
          </a:p>
        </p:txBody>
      </p:sp>
      <p:sp>
        <p:nvSpPr>
          <p:cNvPr id="5" name="Title 6"/>
          <p:cNvSpPr>
            <a:spLocks noGrp="1"/>
          </p:cNvSpPr>
          <p:nvPr>
            <p:ph type="title"/>
          </p:nvPr>
        </p:nvSpPr>
        <p:spPr/>
        <p:txBody>
          <a:bodyPr>
            <a:normAutofit/>
          </a:bodyPr>
          <a:lstStyle/>
          <a:p>
            <a:r>
              <a:rPr lang="en-US" sz="3600" dirty="0">
                <a:solidFill>
                  <a:srgbClr val="0078D4"/>
                </a:solidFill>
              </a:rPr>
              <a:t>Azure </a:t>
            </a:r>
            <a:r>
              <a:rPr lang="en-US" sz="3600">
                <a:solidFill>
                  <a:srgbClr val="0078D4"/>
                </a:solidFill>
              </a:rPr>
              <a:t>AZ-300 Prep </a:t>
            </a:r>
            <a:br>
              <a:rPr lang="en-US" sz="3600" dirty="0">
                <a:solidFill>
                  <a:srgbClr val="0078D4"/>
                </a:solidFill>
              </a:rPr>
            </a:br>
            <a:r>
              <a:rPr lang="en-US" sz="3600" dirty="0"/>
              <a:t>AZ-300 - Microsoft Azure Architect Technologies</a:t>
            </a:r>
            <a:endParaRPr lang="en-US" sz="3600" dirty="0">
              <a:solidFill>
                <a:srgbClr val="0078D4"/>
              </a:solidFill>
            </a:endParaRPr>
          </a:p>
        </p:txBody>
      </p:sp>
    </p:spTree>
    <p:extLst>
      <p:ext uri="{BB962C8B-B14F-4D97-AF65-F5344CB8AC3E}">
        <p14:creationId xmlns:p14="http://schemas.microsoft.com/office/powerpoint/2010/main" val="11861214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 – cont’d</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5170646"/>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i="1" dirty="0"/>
              <a:t>May include but not limited to: </a:t>
            </a:r>
            <a:r>
              <a:rPr lang="en-US" sz="1600" dirty="0"/>
              <a:t>Modify Azure Resource Manager (ARM) template; configure location of new VMs; configure VHD template; deploy from template; save a deployment as an ARM template; deploy Windows and Linux VMs</a:t>
            </a:r>
          </a:p>
          <a:p>
            <a:r>
              <a:rPr lang="en-US" b="1" dirty="0"/>
              <a:t>Create connectivity between virtual networks</a:t>
            </a:r>
          </a:p>
          <a:p>
            <a:pPr marL="342900" lvl="1" indent="-342900" fontAlgn="base">
              <a:buFont typeface="Arial" panose="020B0604020202020204" pitchFamily="34" charset="0"/>
              <a:buChar char="•"/>
            </a:pPr>
            <a:r>
              <a:rPr lang="en-US" sz="1600" i="1" spc="0" dirty="0">
                <a:latin typeface="+mn-lt"/>
              </a:rPr>
              <a:t>May include but not limited to: </a:t>
            </a:r>
            <a:r>
              <a:rPr lang="en-US" sz="1600" spc="0" dirty="0">
                <a:latin typeface="+mn-lt"/>
              </a:rPr>
              <a:t>Create and configure VNET peering; create and configure VNET to </a:t>
            </a:r>
            <a:r>
              <a:rPr lang="en-US" sz="1600" dirty="0"/>
              <a:t>VNET; verify virtual network connectivity; create virtual network gateway</a:t>
            </a:r>
            <a:endParaRPr lang="en-US" sz="1600" i="1" dirty="0"/>
          </a:p>
          <a:p>
            <a:r>
              <a:rPr lang="en-US" b="1" dirty="0"/>
              <a:t>Implement and manage virtual networking</a:t>
            </a:r>
          </a:p>
          <a:p>
            <a:pPr marL="342900" lvl="1" indent="-342900" fontAlgn="base">
              <a:buFont typeface="Arial" panose="020B0604020202020204" pitchFamily="34" charset="0"/>
              <a:buChar char="•"/>
            </a:pPr>
            <a:r>
              <a:rPr lang="en-US" sz="1600" i="1" dirty="0"/>
              <a:t>May include but not limited to: </a:t>
            </a:r>
            <a:r>
              <a:rPr lang="en-US" sz="1600" dirty="0"/>
              <a:t>Configure private and public IP addresses, network routes, network interface, subnets, and virtual network</a:t>
            </a:r>
            <a:endParaRPr lang="en-US" sz="1600" i="1" dirty="0"/>
          </a:p>
          <a:p>
            <a:r>
              <a:rPr lang="en-US" b="1" dirty="0"/>
              <a:t>Manage Azure Active Directory (AD)</a:t>
            </a:r>
          </a:p>
          <a:p>
            <a:pPr marL="342900" lvl="1" indent="-342900" fontAlgn="base">
              <a:buFont typeface="Arial" panose="020B0604020202020204" pitchFamily="34" charset="0"/>
              <a:buChar char="•"/>
            </a:pPr>
            <a:r>
              <a:rPr lang="en-US" sz="1600" i="1" dirty="0"/>
              <a:t>May include but not limited to: </a:t>
            </a:r>
            <a:r>
              <a:rPr lang="en-US" sz="1600" dirty="0"/>
              <a:t>Add custom domains; configure Azure AD Identity Protection, Azure AD Join, and Enterprise State Roaming; configure self-service password reset; implement conditional access policies; manage multiple directories; perform an access review</a:t>
            </a:r>
          </a:p>
          <a:p>
            <a:r>
              <a:rPr lang="en-US" b="1" dirty="0"/>
              <a:t>Implement and manage hybrid identities</a:t>
            </a:r>
          </a:p>
          <a:p>
            <a:pPr marL="342900" lvl="1" indent="-342900" fontAlgn="base">
              <a:buFont typeface="Arial" panose="020B0604020202020204" pitchFamily="34" charset="0"/>
              <a:buChar char="•"/>
            </a:pPr>
            <a:r>
              <a:rPr lang="en-US" sz="1600" i="1" dirty="0"/>
              <a:t>May include but not limited to: Install and configure Azure AD Connect; configure federation and single sign-on; manage Azure AD Connect; manage password sync and writeback</a:t>
            </a:r>
          </a:p>
          <a:p>
            <a:pPr marL="342900" lvl="1"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5008204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Practice</a:t>
            </a:r>
            <a:r>
              <a:rPr lang="en-US" dirty="0"/>
              <a:t>: Virtual Networks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95915" y="1464074"/>
            <a:ext cx="11239464" cy="1661993"/>
          </a:xfrm>
        </p:spPr>
        <p:txBody>
          <a:bodyPr/>
          <a:lstStyle/>
          <a:p>
            <a:r>
              <a:rPr lang="en-US" dirty="0"/>
              <a:t>Create a virtual network</a:t>
            </a:r>
          </a:p>
          <a:p>
            <a:r>
              <a:rPr lang="en-US" dirty="0"/>
              <a:t>Create virtual machines</a:t>
            </a:r>
          </a:p>
          <a:p>
            <a:r>
              <a:rPr lang="en-US" dirty="0"/>
              <a:t>Connect to a VM from the internet</a:t>
            </a:r>
          </a:p>
          <a:p>
            <a:r>
              <a:rPr lang="en-US" dirty="0"/>
              <a:t>Communicate between VMs</a:t>
            </a:r>
          </a:p>
        </p:txBody>
      </p:sp>
    </p:spTree>
    <p:extLst>
      <p:ext uri="{BB962C8B-B14F-4D97-AF65-F5344CB8AC3E}">
        <p14:creationId xmlns:p14="http://schemas.microsoft.com/office/powerpoint/2010/main" val="84175625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#7</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Manage Azure Active Directory (AD)</a:t>
            </a:r>
          </a:p>
          <a:p>
            <a:pPr marL="342900" lvl="1" indent="-342900" fontAlgn="base">
              <a:buFont typeface="Arial" panose="020B0604020202020204" pitchFamily="34" charset="0"/>
              <a:buChar char="•"/>
            </a:pPr>
            <a:r>
              <a:rPr lang="en-US" sz="1600" dirty="0"/>
              <a:t>Add custom domains</a:t>
            </a:r>
          </a:p>
          <a:p>
            <a:pPr marL="342900" lvl="1" indent="-342900" fontAlgn="base">
              <a:buFont typeface="Arial" panose="020B0604020202020204" pitchFamily="34" charset="0"/>
              <a:buChar char="•"/>
            </a:pPr>
            <a:r>
              <a:rPr lang="en-US" sz="1600" dirty="0"/>
              <a:t>Configure Azure AD Identity Protection, Azure AD Join, and Enterprise State Roaming</a:t>
            </a:r>
          </a:p>
          <a:p>
            <a:pPr marL="342900" lvl="1" indent="-342900" fontAlgn="base">
              <a:buFont typeface="Arial" panose="020B0604020202020204" pitchFamily="34" charset="0"/>
              <a:buChar char="•"/>
            </a:pPr>
            <a:r>
              <a:rPr lang="en-US" sz="1600" dirty="0"/>
              <a:t>Configure self-service password reset</a:t>
            </a:r>
          </a:p>
          <a:p>
            <a:pPr marL="342900" lvl="1" indent="-342900" fontAlgn="base">
              <a:buFont typeface="Arial" panose="020B0604020202020204" pitchFamily="34" charset="0"/>
              <a:buChar char="•"/>
            </a:pPr>
            <a:r>
              <a:rPr lang="en-US" sz="1600" dirty="0"/>
              <a:t>Implement conditional access policies</a:t>
            </a:r>
          </a:p>
          <a:p>
            <a:pPr marL="342900" lvl="1" indent="-342900" fontAlgn="base">
              <a:buFont typeface="Arial" panose="020B0604020202020204" pitchFamily="34" charset="0"/>
              <a:buChar char="•"/>
            </a:pPr>
            <a:r>
              <a:rPr lang="en-US" sz="1600" dirty="0"/>
              <a:t>Manage multiple directories</a:t>
            </a:r>
          </a:p>
          <a:p>
            <a:pPr marL="342900" lvl="1" indent="-342900" fontAlgn="base">
              <a:buFont typeface="Arial" panose="020B0604020202020204" pitchFamily="34" charset="0"/>
              <a:buChar char="•"/>
            </a:pPr>
            <a:r>
              <a:rPr lang="en-US" sz="1600" dirty="0"/>
              <a:t>Perform an access review</a:t>
            </a:r>
          </a:p>
        </p:txBody>
      </p:sp>
    </p:spTree>
    <p:extLst>
      <p:ext uri="{BB962C8B-B14F-4D97-AF65-F5344CB8AC3E}">
        <p14:creationId xmlns:p14="http://schemas.microsoft.com/office/powerpoint/2010/main" val="90712467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F1C2-5C4D-4663-BE41-EA979E1EA6CC}"/>
              </a:ext>
            </a:extLst>
          </p:cNvPr>
          <p:cNvSpPr>
            <a:spLocks noGrp="1"/>
          </p:cNvSpPr>
          <p:nvPr>
            <p:ph type="title"/>
          </p:nvPr>
        </p:nvSpPr>
        <p:spPr/>
        <p:txBody>
          <a:bodyPr/>
          <a:lstStyle/>
          <a:p>
            <a:r>
              <a:rPr lang="en-US" dirty="0"/>
              <a:t>AD Custom Domain</a:t>
            </a:r>
          </a:p>
        </p:txBody>
      </p:sp>
      <p:sp>
        <p:nvSpPr>
          <p:cNvPr id="3" name="Text Placeholder 2">
            <a:extLst>
              <a:ext uri="{FF2B5EF4-FFF2-40B4-BE49-F238E27FC236}">
                <a16:creationId xmlns:a16="http://schemas.microsoft.com/office/drawing/2014/main" id="{3B500641-F982-4768-82D1-EDECAA253E6D}"/>
              </a:ext>
            </a:extLst>
          </p:cNvPr>
          <p:cNvSpPr>
            <a:spLocks noGrp="1"/>
          </p:cNvSpPr>
          <p:nvPr>
            <p:ph type="body" sz="quarter" idx="10"/>
          </p:nvPr>
        </p:nvSpPr>
        <p:spPr>
          <a:xfrm>
            <a:off x="529662" y="1476622"/>
            <a:ext cx="11375536" cy="2400657"/>
          </a:xfrm>
        </p:spPr>
        <p:txBody>
          <a:bodyPr/>
          <a:lstStyle/>
          <a:p>
            <a:pPr marL="457200" indent="-457200">
              <a:buFont typeface="Arial" panose="020B0604020202020204" pitchFamily="34" charset="0"/>
              <a:buChar char="•"/>
            </a:pPr>
            <a:r>
              <a:rPr lang="en-US" dirty="0"/>
              <a:t>Create your domain name with a domain registrar</a:t>
            </a:r>
            <a:endParaRPr lang="en-US" b="1" dirty="0"/>
          </a:p>
          <a:p>
            <a:pPr marL="457200" indent="-457200">
              <a:buFont typeface="Arial" panose="020B0604020202020204" pitchFamily="34" charset="0"/>
              <a:buChar char="•"/>
            </a:pPr>
            <a:r>
              <a:rPr lang="en-US" b="1" dirty="0"/>
              <a:t>Create your directory in Azure AD</a:t>
            </a:r>
          </a:p>
          <a:p>
            <a:pPr marL="457200" indent="-457200">
              <a:buFont typeface="Arial" panose="020B0604020202020204" pitchFamily="34" charset="0"/>
              <a:buChar char="•"/>
            </a:pPr>
            <a:r>
              <a:rPr lang="en-US" dirty="0"/>
              <a:t>Add your custom domain name to Azure AD</a:t>
            </a:r>
          </a:p>
          <a:p>
            <a:pPr marL="457200" indent="-457200">
              <a:buFont typeface="Arial" panose="020B0604020202020204" pitchFamily="34" charset="0"/>
              <a:buChar char="•"/>
            </a:pPr>
            <a:r>
              <a:rPr lang="en-US" dirty="0"/>
              <a:t>Add your DNS information to the domain registrar</a:t>
            </a:r>
          </a:p>
          <a:p>
            <a:pPr marL="457200" indent="-457200">
              <a:buFont typeface="Arial" panose="020B0604020202020204" pitchFamily="34" charset="0"/>
              <a:buChar char="•"/>
            </a:pPr>
            <a:r>
              <a:rPr lang="en-US" dirty="0"/>
              <a:t>Verify your custom domain name</a:t>
            </a:r>
          </a:p>
          <a:p>
            <a:endParaRPr lang="en-US" dirty="0"/>
          </a:p>
        </p:txBody>
      </p:sp>
    </p:spTree>
    <p:extLst>
      <p:ext uri="{BB962C8B-B14F-4D97-AF65-F5344CB8AC3E}">
        <p14:creationId xmlns:p14="http://schemas.microsoft.com/office/powerpoint/2010/main" val="143788617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c 78">
            <a:extLst>
              <a:ext uri="{FF2B5EF4-FFF2-40B4-BE49-F238E27FC236}">
                <a16:creationId xmlns:a16="http://schemas.microsoft.com/office/drawing/2014/main" id="{F129783A-2880-473A-A1D2-509B4DAC2129}"/>
              </a:ext>
            </a:extLst>
          </p:cNvPr>
          <p:cNvSpPr/>
          <p:nvPr/>
        </p:nvSpPr>
        <p:spPr bwMode="auto">
          <a:xfrm>
            <a:off x="6964633" y="2100187"/>
            <a:ext cx="3427288" cy="3427288"/>
          </a:xfrm>
          <a:prstGeom prst="arc">
            <a:avLst>
              <a:gd name="adj1" fmla="val 16200000"/>
              <a:gd name="adj2" fmla="val 1479551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8F65023-27C0-4465-8F2D-D5EEFD8B316B}"/>
              </a:ext>
            </a:extLst>
          </p:cNvPr>
          <p:cNvGrpSpPr/>
          <p:nvPr/>
        </p:nvGrpSpPr>
        <p:grpSpPr>
          <a:xfrm>
            <a:off x="5103688" y="-369553"/>
            <a:ext cx="7698165" cy="2379342"/>
            <a:chOff x="5103530" y="-370102"/>
            <a:chExt cx="7699257" cy="2379679"/>
          </a:xfrm>
        </p:grpSpPr>
        <p:cxnSp>
          <p:nvCxnSpPr>
            <p:cNvPr id="5" name="Straight Connector 4">
              <a:extLst>
                <a:ext uri="{FF2B5EF4-FFF2-40B4-BE49-F238E27FC236}">
                  <a16:creationId xmlns:a16="http://schemas.microsoft.com/office/drawing/2014/main" id="{F340EE3D-2E82-445D-AD41-378C167A6477}"/>
                </a:ext>
              </a:extLst>
            </p:cNvPr>
            <p:cNvCxnSpPr>
              <a:cxnSpLocks/>
              <a:stCxn id="25" idx="1"/>
              <a:endCxn id="31" idx="3"/>
            </p:cNvCxnSpPr>
            <p:nvPr/>
          </p:nvCxnSpPr>
          <p:spPr>
            <a:xfrm>
              <a:off x="5792772" y="552805"/>
              <a:ext cx="633691" cy="21278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3AA1F71-D6B9-43B6-B3D1-B50B1A4EEB69}"/>
                </a:ext>
              </a:extLst>
            </p:cNvPr>
            <p:cNvCxnSpPr>
              <a:cxnSpLocks/>
              <a:endCxn id="23" idx="7"/>
            </p:cNvCxnSpPr>
            <p:nvPr/>
          </p:nvCxnSpPr>
          <p:spPr>
            <a:xfrm>
              <a:off x="5103530" y="-152801"/>
              <a:ext cx="663055" cy="604913"/>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D05E01-6D86-44BA-A1C1-F65977BA1857}"/>
                </a:ext>
              </a:extLst>
            </p:cNvPr>
            <p:cNvCxnSpPr>
              <a:cxnSpLocks/>
              <a:stCxn id="34" idx="3"/>
              <a:endCxn id="56" idx="7"/>
            </p:cNvCxnSpPr>
            <p:nvPr/>
          </p:nvCxnSpPr>
          <p:spPr>
            <a:xfrm flipH="1" flipV="1">
              <a:off x="7301292" y="958093"/>
              <a:ext cx="999848" cy="13417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74347A-74A9-4C14-8014-E9AF152DAD0D}"/>
                </a:ext>
              </a:extLst>
            </p:cNvPr>
            <p:cNvCxnSpPr>
              <a:cxnSpLocks/>
              <a:stCxn id="41" idx="7"/>
              <a:endCxn id="37" idx="3"/>
            </p:cNvCxnSpPr>
            <p:nvPr/>
          </p:nvCxnSpPr>
          <p:spPr>
            <a:xfrm flipV="1">
              <a:off x="9114444" y="392494"/>
              <a:ext cx="433259" cy="22015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9706F-FB1A-4B50-963B-1DC6FEA7D310}"/>
                </a:ext>
              </a:extLst>
            </p:cNvPr>
            <p:cNvCxnSpPr>
              <a:cxnSpLocks/>
              <a:stCxn id="29" idx="6"/>
              <a:endCxn id="68" idx="2"/>
            </p:cNvCxnSpPr>
            <p:nvPr/>
          </p:nvCxnSpPr>
          <p:spPr>
            <a:xfrm flipV="1">
              <a:off x="7180351" y="270988"/>
              <a:ext cx="564091" cy="3344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F50C18-5D09-4867-AC35-8ADD39A75BE6}"/>
                </a:ext>
              </a:extLst>
            </p:cNvPr>
            <p:cNvCxnSpPr>
              <a:cxnSpLocks/>
              <a:stCxn id="43" idx="1"/>
            </p:cNvCxnSpPr>
            <p:nvPr/>
          </p:nvCxnSpPr>
          <p:spPr>
            <a:xfrm flipV="1">
              <a:off x="10549314" y="-73541"/>
              <a:ext cx="718228" cy="148823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E0E6B8-B99F-416A-8A73-713DBE775969}"/>
                </a:ext>
              </a:extLst>
            </p:cNvPr>
            <p:cNvCxnSpPr>
              <a:cxnSpLocks/>
              <a:stCxn id="34" idx="4"/>
              <a:endCxn id="77" idx="0"/>
            </p:cNvCxnSpPr>
            <p:nvPr/>
          </p:nvCxnSpPr>
          <p:spPr>
            <a:xfrm flipH="1">
              <a:off x="7015391" y="1178003"/>
              <a:ext cx="1303126" cy="3626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D0502-D299-4449-9175-79C29F7DE359}"/>
                </a:ext>
              </a:extLst>
            </p:cNvPr>
            <p:cNvCxnSpPr>
              <a:cxnSpLocks/>
              <a:stCxn id="41" idx="0"/>
            </p:cNvCxnSpPr>
            <p:nvPr/>
          </p:nvCxnSpPr>
          <p:spPr>
            <a:xfrm flipV="1">
              <a:off x="9065614" y="-370102"/>
              <a:ext cx="174659" cy="9625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2A0763-36AA-4AB3-B249-06F013F7B4F3}"/>
                </a:ext>
              </a:extLst>
            </p:cNvPr>
            <p:cNvCxnSpPr>
              <a:cxnSpLocks/>
              <a:stCxn id="68" idx="6"/>
              <a:endCxn id="41" idx="2"/>
            </p:cNvCxnSpPr>
            <p:nvPr/>
          </p:nvCxnSpPr>
          <p:spPr>
            <a:xfrm>
              <a:off x="7964598" y="332548"/>
              <a:ext cx="1031960" cy="3289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E11C97-A96A-4D60-83C4-AB60DB85A58D}"/>
                </a:ext>
              </a:extLst>
            </p:cNvPr>
            <p:cNvCxnSpPr>
              <a:cxnSpLocks/>
              <a:stCxn id="43" idx="3"/>
              <a:endCxn id="41" idx="5"/>
            </p:cNvCxnSpPr>
            <p:nvPr/>
          </p:nvCxnSpPr>
          <p:spPr>
            <a:xfrm flipH="1" flipV="1">
              <a:off x="9114444" y="710312"/>
              <a:ext cx="1305762" cy="80164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FACF40-F664-49B6-B8C3-E25BB0EA0365}"/>
                </a:ext>
              </a:extLst>
            </p:cNvPr>
            <p:cNvCxnSpPr>
              <a:cxnSpLocks/>
              <a:stCxn id="77" idx="2"/>
              <a:endCxn id="31" idx="6"/>
            </p:cNvCxnSpPr>
            <p:nvPr/>
          </p:nvCxnSpPr>
          <p:spPr>
            <a:xfrm flipH="1" flipV="1">
              <a:off x="6588051" y="901579"/>
              <a:ext cx="364155" cy="62539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BC3A1F-56C0-4333-9B3B-9FD4F384DF5C}"/>
                </a:ext>
              </a:extLst>
            </p:cNvPr>
            <p:cNvCxnSpPr>
              <a:cxnSpLocks/>
              <a:stCxn id="53" idx="7"/>
              <a:endCxn id="29" idx="2"/>
            </p:cNvCxnSpPr>
            <p:nvPr/>
          </p:nvCxnSpPr>
          <p:spPr>
            <a:xfrm flipV="1">
              <a:off x="6051363" y="304428"/>
              <a:ext cx="889454" cy="62350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ACC913-8229-4E4C-B70E-710AD79B2AD2}"/>
                </a:ext>
              </a:extLst>
            </p:cNvPr>
            <p:cNvCxnSpPr>
              <a:cxnSpLocks/>
              <a:stCxn id="53" idx="1"/>
              <a:endCxn id="23" idx="4"/>
            </p:cNvCxnSpPr>
            <p:nvPr/>
          </p:nvCxnSpPr>
          <p:spPr>
            <a:xfrm flipH="1" flipV="1">
              <a:off x="5847407" y="647234"/>
              <a:ext cx="42312" cy="2806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26EBB6-AD8F-40DE-AB36-788EF9EE332E}"/>
                </a:ext>
              </a:extLst>
            </p:cNvPr>
            <p:cNvCxnSpPr>
              <a:cxnSpLocks/>
              <a:stCxn id="68" idx="3"/>
              <a:endCxn id="31" idx="7"/>
            </p:cNvCxnSpPr>
            <p:nvPr/>
          </p:nvCxnSpPr>
          <p:spPr>
            <a:xfrm flipH="1">
              <a:off x="6644381" y="357839"/>
              <a:ext cx="1110538" cy="4768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59B821-95FA-485B-8BBE-F593987C6CCB}"/>
                </a:ext>
              </a:extLst>
            </p:cNvPr>
            <p:cNvCxnSpPr>
              <a:cxnSpLocks/>
              <a:stCxn id="65" idx="5"/>
              <a:endCxn id="75" idx="0"/>
            </p:cNvCxnSpPr>
            <p:nvPr/>
          </p:nvCxnSpPr>
          <p:spPr>
            <a:xfrm flipH="1">
              <a:off x="7820770" y="314606"/>
              <a:ext cx="823566" cy="59677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B9EB-04E8-4F72-B523-239C7840A3EF}"/>
                </a:ext>
              </a:extLst>
            </p:cNvPr>
            <p:cNvCxnSpPr>
              <a:cxnSpLocks/>
              <a:stCxn id="29" idx="5"/>
              <a:endCxn id="75" idx="1"/>
            </p:cNvCxnSpPr>
            <p:nvPr/>
          </p:nvCxnSpPr>
          <p:spPr>
            <a:xfrm>
              <a:off x="7145272" y="389116"/>
              <a:ext cx="594676" cy="55573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6291B0-2CBB-4909-8472-D63BDF1D1E31}"/>
                </a:ext>
              </a:extLst>
            </p:cNvPr>
            <p:cNvCxnSpPr>
              <a:cxnSpLocks/>
              <a:stCxn id="53" idx="5"/>
              <a:endCxn id="58" idx="1"/>
            </p:cNvCxnSpPr>
            <p:nvPr/>
          </p:nvCxnSpPr>
          <p:spPr>
            <a:xfrm>
              <a:off x="6051363" y="1089577"/>
              <a:ext cx="308194" cy="69259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18CB1F-C788-4F8E-958A-86B1CC425EBB}"/>
                </a:ext>
              </a:extLst>
            </p:cNvPr>
            <p:cNvGrpSpPr>
              <a:grpSpLocks noChangeAspect="1"/>
            </p:cNvGrpSpPr>
            <p:nvPr/>
          </p:nvGrpSpPr>
          <p:grpSpPr>
            <a:xfrm>
              <a:off x="5733107" y="418634"/>
              <a:ext cx="228600" cy="228600"/>
              <a:chOff x="8693379" y="953865"/>
              <a:chExt cx="517313" cy="517313"/>
            </a:xfrm>
          </p:grpSpPr>
          <p:sp useBgFill="1">
            <p:nvSpPr>
              <p:cNvPr id="23" name="Oval 22" descr="laptop icon">
                <a:extLst>
                  <a:ext uri="{FF2B5EF4-FFF2-40B4-BE49-F238E27FC236}">
                    <a16:creationId xmlns:a16="http://schemas.microsoft.com/office/drawing/2014/main" id="{64D3714A-3A25-41C2-90D5-0413C25DDEA2}"/>
                  </a:ext>
                </a:extLst>
              </p:cNvPr>
              <p:cNvSpPr/>
              <p:nvPr/>
            </p:nvSpPr>
            <p:spPr bwMode="auto">
              <a:xfrm flipH="1">
                <a:off x="8693379" y="953865"/>
                <a:ext cx="517313" cy="51731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nvGrpSpPr>
              <p:cNvPr id="24" name="Group 23" descr="laptop icon">
                <a:extLst>
                  <a:ext uri="{FF2B5EF4-FFF2-40B4-BE49-F238E27FC236}">
                    <a16:creationId xmlns:a16="http://schemas.microsoft.com/office/drawing/2014/main" id="{C0827C18-84CD-42AD-98BF-B906D36690CA}"/>
                  </a:ext>
                </a:extLst>
              </p:cNvPr>
              <p:cNvGrpSpPr/>
              <p:nvPr/>
            </p:nvGrpSpPr>
            <p:grpSpPr>
              <a:xfrm>
                <a:off x="8783438" y="1100102"/>
                <a:ext cx="337197" cy="224838"/>
                <a:chOff x="4658896" y="2838920"/>
                <a:chExt cx="854707" cy="569907"/>
              </a:xfrm>
            </p:grpSpPr>
            <p:sp>
              <p:nvSpPr>
                <p:cNvPr id="25" name="Freeform 5">
                  <a:extLst>
                    <a:ext uri="{FF2B5EF4-FFF2-40B4-BE49-F238E27FC236}">
                      <a16:creationId xmlns:a16="http://schemas.microsoft.com/office/drawing/2014/main" id="{0CF828B4-605B-4C4D-8B18-2DAC3BA13394}"/>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26" name="Isosceles Triangle 25">
                  <a:extLst>
                    <a:ext uri="{FF2B5EF4-FFF2-40B4-BE49-F238E27FC236}">
                      <a16:creationId xmlns:a16="http://schemas.microsoft.com/office/drawing/2014/main" id="{AA1D22C7-DABE-4C6E-8795-258B88095BD4}"/>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6A5B5BC5-84F5-4560-88E2-8DD2F3E562F1}"/>
                </a:ext>
              </a:extLst>
            </p:cNvPr>
            <p:cNvGrpSpPr/>
            <p:nvPr/>
          </p:nvGrpSpPr>
          <p:grpSpPr>
            <a:xfrm>
              <a:off x="6930991" y="174835"/>
              <a:ext cx="259186" cy="259186"/>
              <a:chOff x="6671839" y="5440070"/>
              <a:chExt cx="742064" cy="742064"/>
            </a:xfrm>
          </p:grpSpPr>
          <p:sp useBgFill="1">
            <p:nvSpPr>
              <p:cNvPr id="28" name="Oval 27">
                <a:extLst>
                  <a:ext uri="{FF2B5EF4-FFF2-40B4-BE49-F238E27FC236}">
                    <a16:creationId xmlns:a16="http://schemas.microsoft.com/office/drawing/2014/main" id="{89748726-67B2-43BE-BEB7-B62A61A6B88A}"/>
                  </a:ext>
                </a:extLst>
              </p:cNvPr>
              <p:cNvSpPr>
                <a:spLocks noChangeAspect="1"/>
              </p:cNvSpPr>
              <p:nvPr/>
            </p:nvSpPr>
            <p:spPr bwMode="auto">
              <a:xfrm>
                <a:off x="6671839" y="5440070"/>
                <a:ext cx="742064" cy="742064"/>
              </a:xfrm>
              <a:prstGeom prst="ellipse">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9" name="Oval 28">
                <a:extLst>
                  <a:ext uri="{FF2B5EF4-FFF2-40B4-BE49-F238E27FC236}">
                    <a16:creationId xmlns:a16="http://schemas.microsoft.com/office/drawing/2014/main" id="{8708EA2F-3398-49D3-B72D-0728F0D067E4}"/>
                  </a:ext>
                </a:extLst>
              </p:cNvPr>
              <p:cNvSpPr/>
              <p:nvPr/>
            </p:nvSpPr>
            <p:spPr bwMode="auto">
              <a:xfrm>
                <a:off x="6699971" y="5468202"/>
                <a:ext cx="685800" cy="68580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C0099683-31C5-4EED-B3A7-73155891FDC4}"/>
                </a:ext>
              </a:extLst>
            </p:cNvPr>
            <p:cNvGrpSpPr>
              <a:grpSpLocks noChangeAspect="1"/>
            </p:cNvGrpSpPr>
            <p:nvPr/>
          </p:nvGrpSpPr>
          <p:grpSpPr>
            <a:xfrm>
              <a:off x="6421122" y="685817"/>
              <a:ext cx="228600" cy="228600"/>
              <a:chOff x="8875736" y="4330379"/>
              <a:chExt cx="548143" cy="548143"/>
            </a:xfrm>
          </p:grpSpPr>
          <p:sp>
            <p:nvSpPr>
              <p:cNvPr id="31" name="Oval 30">
                <a:extLst>
                  <a:ext uri="{FF2B5EF4-FFF2-40B4-BE49-F238E27FC236}">
                    <a16:creationId xmlns:a16="http://schemas.microsoft.com/office/drawing/2014/main" id="{2A7BE451-D336-4D41-8498-C0ABA93DF945}"/>
                  </a:ext>
                </a:extLst>
              </p:cNvPr>
              <p:cNvSpPr>
                <a:spLocks noChangeAspect="1"/>
              </p:cNvSpPr>
              <p:nvPr/>
            </p:nvSpPr>
            <p:spPr bwMode="auto">
              <a:xfrm rot="3755029">
                <a:off x="8875736" y="4330379"/>
                <a:ext cx="548143" cy="54814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pic>
            <p:nvPicPr>
              <p:cNvPr id="32" name="Picture 31">
                <a:extLst>
                  <a:ext uri="{FF2B5EF4-FFF2-40B4-BE49-F238E27FC236}">
                    <a16:creationId xmlns:a16="http://schemas.microsoft.com/office/drawing/2014/main" id="{FED2B6F6-6A12-4A79-997A-DE6C8DAFC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0305" y="4437612"/>
                <a:ext cx="359005" cy="333677"/>
              </a:xfrm>
              <a:prstGeom prst="rect">
                <a:avLst/>
              </a:prstGeom>
            </p:spPr>
          </p:pic>
        </p:grpSp>
        <p:grpSp>
          <p:nvGrpSpPr>
            <p:cNvPr id="33" name="Group 32">
              <a:extLst>
                <a:ext uri="{FF2B5EF4-FFF2-40B4-BE49-F238E27FC236}">
                  <a16:creationId xmlns:a16="http://schemas.microsoft.com/office/drawing/2014/main" id="{8ADD1942-7A22-44D2-9022-1D4D873A4065}"/>
                </a:ext>
              </a:extLst>
            </p:cNvPr>
            <p:cNvGrpSpPr>
              <a:grpSpLocks noChangeAspect="1"/>
            </p:cNvGrpSpPr>
            <p:nvPr/>
          </p:nvGrpSpPr>
          <p:grpSpPr>
            <a:xfrm>
              <a:off x="8299023" y="999857"/>
              <a:ext cx="228600" cy="228600"/>
              <a:chOff x="10863947" y="1012727"/>
              <a:chExt cx="614845" cy="614845"/>
            </a:xfrm>
          </p:grpSpPr>
          <p:sp useBgFill="1">
            <p:nvSpPr>
              <p:cNvPr id="34" name="Oval 33">
                <a:extLst>
                  <a:ext uri="{FF2B5EF4-FFF2-40B4-BE49-F238E27FC236}">
                    <a16:creationId xmlns:a16="http://schemas.microsoft.com/office/drawing/2014/main" id="{28A1B447-C37E-4D27-BF60-C9A7791EDD51}"/>
                  </a:ext>
                </a:extLst>
              </p:cNvPr>
              <p:cNvSpPr>
                <a:spLocks noChangeAspect="1"/>
              </p:cNvSpPr>
              <p:nvPr/>
            </p:nvSpPr>
            <p:spPr bwMode="auto">
              <a:xfrm rot="3362536">
                <a:off x="10863947" y="1012727"/>
                <a:ext cx="614845" cy="614845"/>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35" name="Freeform 22">
                <a:extLst>
                  <a:ext uri="{FF2B5EF4-FFF2-40B4-BE49-F238E27FC236}">
                    <a16:creationId xmlns:a16="http://schemas.microsoft.com/office/drawing/2014/main" id="{D6347D55-67D6-44AC-AAF1-4DD4E2EA68FD}"/>
                  </a:ext>
                </a:extLst>
              </p:cNvPr>
              <p:cNvSpPr>
                <a:spLocks noChangeAspect="1" noEditPoints="1"/>
              </p:cNvSpPr>
              <p:nvPr/>
            </p:nvSpPr>
            <p:spPr bwMode="black">
              <a:xfrm>
                <a:off x="10926272" y="1139683"/>
                <a:ext cx="505914" cy="31565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2">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grpSp>
          <p:nvGrpSpPr>
            <p:cNvPr id="36" name="Group 35">
              <a:extLst>
                <a:ext uri="{FF2B5EF4-FFF2-40B4-BE49-F238E27FC236}">
                  <a16:creationId xmlns:a16="http://schemas.microsoft.com/office/drawing/2014/main" id="{6E0C7881-A792-4157-AE00-A73A078311DD}"/>
                </a:ext>
              </a:extLst>
            </p:cNvPr>
            <p:cNvGrpSpPr>
              <a:grpSpLocks noChangeAspect="1"/>
            </p:cNvGrpSpPr>
            <p:nvPr/>
          </p:nvGrpSpPr>
          <p:grpSpPr>
            <a:xfrm>
              <a:off x="9538616" y="233534"/>
              <a:ext cx="228600" cy="228600"/>
              <a:chOff x="9517544" y="1114067"/>
              <a:chExt cx="517313" cy="517313"/>
            </a:xfrm>
          </p:grpSpPr>
          <p:sp useBgFill="1">
            <p:nvSpPr>
              <p:cNvPr id="37" name="Oval 36" descr="server icon">
                <a:extLst>
                  <a:ext uri="{FF2B5EF4-FFF2-40B4-BE49-F238E27FC236}">
                    <a16:creationId xmlns:a16="http://schemas.microsoft.com/office/drawing/2014/main" id="{8EA3A652-EA1D-4C28-A745-377CF411FBC7}"/>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descr="tablet icon">
                <a:extLst>
                  <a:ext uri="{FF2B5EF4-FFF2-40B4-BE49-F238E27FC236}">
                    <a16:creationId xmlns:a16="http://schemas.microsoft.com/office/drawing/2014/main" id="{BE04FE69-2F37-4D3F-8629-B0414B66685D}"/>
                  </a:ext>
                </a:extLst>
              </p:cNvPr>
              <p:cNvGrpSpPr/>
              <p:nvPr/>
            </p:nvGrpSpPr>
            <p:grpSpPr>
              <a:xfrm>
                <a:off x="9690969" y="1230973"/>
                <a:ext cx="170460" cy="283501"/>
                <a:chOff x="5622072" y="3034107"/>
                <a:chExt cx="225306" cy="374720"/>
              </a:xfrm>
            </p:grpSpPr>
            <p:sp>
              <p:nvSpPr>
                <p:cNvPr id="39" name="Freeform 5">
                  <a:extLst>
                    <a:ext uri="{FF2B5EF4-FFF2-40B4-BE49-F238E27FC236}">
                      <a16:creationId xmlns:a16="http://schemas.microsoft.com/office/drawing/2014/main" id="{1FC2C64D-A2B6-484A-B84D-3AB66F47F48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40" name="Oval 39">
                  <a:extLst>
                    <a:ext uri="{FF2B5EF4-FFF2-40B4-BE49-F238E27FC236}">
                      <a16:creationId xmlns:a16="http://schemas.microsoft.com/office/drawing/2014/main" id="{61C1FF45-EC02-4C6E-B136-2C8D0535A93C}"/>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1" name="Oval 40">
              <a:extLst>
                <a:ext uri="{FF2B5EF4-FFF2-40B4-BE49-F238E27FC236}">
                  <a16:creationId xmlns:a16="http://schemas.microsoft.com/office/drawing/2014/main" id="{00CCF61E-9B22-4265-9F1F-391D22EF4391}"/>
                </a:ext>
              </a:extLst>
            </p:cNvPr>
            <p:cNvSpPr/>
            <p:nvPr/>
          </p:nvSpPr>
          <p:spPr bwMode="auto">
            <a:xfrm>
              <a:off x="8996558" y="592426"/>
              <a:ext cx="138112" cy="13811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CC7CC231-76CB-4167-A914-FB21C0BC8661}"/>
                </a:ext>
              </a:extLst>
            </p:cNvPr>
            <p:cNvCxnSpPr>
              <a:cxnSpLocks/>
              <a:stCxn id="41" idx="3"/>
              <a:endCxn id="34" idx="0"/>
            </p:cNvCxnSpPr>
            <p:nvPr/>
          </p:nvCxnSpPr>
          <p:spPr>
            <a:xfrm flipH="1">
              <a:off x="8508129" y="710312"/>
              <a:ext cx="508655" cy="3399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942238A-60DE-4FC5-800E-D1355722B982}"/>
                </a:ext>
              </a:extLst>
            </p:cNvPr>
            <p:cNvSpPr/>
            <p:nvPr/>
          </p:nvSpPr>
          <p:spPr bwMode="auto">
            <a:xfrm rot="3180477">
              <a:off x="10419091" y="1413576"/>
              <a:ext cx="228600" cy="22860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1475CC-D7A6-42E8-9435-F5DBCB67373F}"/>
                </a:ext>
              </a:extLst>
            </p:cNvPr>
            <p:cNvCxnSpPr>
              <a:cxnSpLocks/>
              <a:stCxn id="43" idx="3"/>
              <a:endCxn id="34" idx="7"/>
            </p:cNvCxnSpPr>
            <p:nvPr/>
          </p:nvCxnSpPr>
          <p:spPr>
            <a:xfrm flipH="1" flipV="1">
              <a:off x="8525506" y="1136049"/>
              <a:ext cx="1894700" cy="37590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C92E2-290A-42A3-BACC-8F34B2A7EE59}"/>
                </a:ext>
              </a:extLst>
            </p:cNvPr>
            <p:cNvCxnSpPr>
              <a:cxnSpLocks/>
              <a:stCxn id="43" idx="7"/>
              <a:endCxn id="140" idx="4"/>
            </p:cNvCxnSpPr>
            <p:nvPr/>
          </p:nvCxnSpPr>
          <p:spPr>
            <a:xfrm flipV="1">
              <a:off x="10646576" y="1233785"/>
              <a:ext cx="1035400" cy="31001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64E294-BEC7-4189-A604-8164F1A5B756}"/>
                </a:ext>
              </a:extLst>
            </p:cNvPr>
            <p:cNvCxnSpPr>
              <a:cxnSpLocks/>
              <a:endCxn id="47" idx="0"/>
            </p:cNvCxnSpPr>
            <p:nvPr/>
          </p:nvCxnSpPr>
          <p:spPr>
            <a:xfrm flipH="1">
              <a:off x="6339976" y="-25324"/>
              <a:ext cx="960276" cy="32076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2FCA4E5-0105-487A-9DDA-3208F734090C}"/>
                </a:ext>
              </a:extLst>
            </p:cNvPr>
            <p:cNvSpPr/>
            <p:nvPr/>
          </p:nvSpPr>
          <p:spPr bwMode="auto">
            <a:xfrm rot="5748655">
              <a:off x="6215752"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3218B49D-A1B8-43D5-A49F-8B2954091F99}"/>
                </a:ext>
              </a:extLst>
            </p:cNvPr>
            <p:cNvCxnSpPr>
              <a:cxnSpLocks/>
              <a:stCxn id="47" idx="2"/>
            </p:cNvCxnSpPr>
            <p:nvPr/>
          </p:nvCxnSpPr>
          <p:spPr>
            <a:xfrm flipH="1" flipV="1">
              <a:off x="6258166" y="-124328"/>
              <a:ext cx="26163" cy="35151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1350A6-F104-4D26-9006-385B5D8FDB95}"/>
                </a:ext>
              </a:extLst>
            </p:cNvPr>
            <p:cNvCxnSpPr>
              <a:cxnSpLocks/>
              <a:stCxn id="23" idx="1"/>
              <a:endCxn id="47" idx="5"/>
            </p:cNvCxnSpPr>
            <p:nvPr/>
          </p:nvCxnSpPr>
          <p:spPr>
            <a:xfrm flipV="1">
              <a:off x="5928229" y="328484"/>
              <a:ext cx="301530" cy="1236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83285C-96B0-4DBE-A859-5D15259BD38F}"/>
                </a:ext>
              </a:extLst>
            </p:cNvPr>
            <p:cNvCxnSpPr>
              <a:cxnSpLocks/>
              <a:stCxn id="56" idx="4"/>
              <a:endCxn id="58" idx="0"/>
            </p:cNvCxnSpPr>
            <p:nvPr/>
          </p:nvCxnSpPr>
          <p:spPr>
            <a:xfrm flipH="1">
              <a:off x="6444360" y="1000542"/>
              <a:ext cx="783891" cy="8031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EDB6A4-3633-440C-81FB-E43FD24FD4A1}"/>
                </a:ext>
              </a:extLst>
            </p:cNvPr>
            <p:cNvCxnSpPr>
              <a:cxnSpLocks/>
              <a:stCxn id="56" idx="3"/>
              <a:endCxn id="53" idx="5"/>
            </p:cNvCxnSpPr>
            <p:nvPr/>
          </p:nvCxnSpPr>
          <p:spPr>
            <a:xfrm flipH="1">
              <a:off x="6051363" y="970287"/>
              <a:ext cx="1159305" cy="11929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D515E3B-BBF7-4541-B864-FCF07826B319}"/>
                </a:ext>
              </a:extLst>
            </p:cNvPr>
            <p:cNvGrpSpPr>
              <a:grpSpLocks noChangeAspect="1"/>
            </p:cNvGrpSpPr>
            <p:nvPr/>
          </p:nvGrpSpPr>
          <p:grpSpPr>
            <a:xfrm>
              <a:off x="5856241" y="894455"/>
              <a:ext cx="228600" cy="228600"/>
              <a:chOff x="599185" y="5897776"/>
              <a:chExt cx="548640" cy="548640"/>
            </a:xfrm>
          </p:grpSpPr>
          <p:sp useBgFill="1">
            <p:nvSpPr>
              <p:cNvPr id="53" name="Oval 52">
                <a:extLst>
                  <a:ext uri="{FF2B5EF4-FFF2-40B4-BE49-F238E27FC236}">
                    <a16:creationId xmlns:a16="http://schemas.microsoft.com/office/drawing/2014/main" id="{223926B8-2B9F-4BA0-B228-72AE4350009E}"/>
                  </a:ext>
                </a:extLst>
              </p:cNvPr>
              <p:cNvSpPr/>
              <p:nvPr/>
            </p:nvSpPr>
            <p:spPr bwMode="auto">
              <a:xfrm>
                <a:off x="599185" y="5897776"/>
                <a:ext cx="548640" cy="54864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54" name="girl" title="Icon of a young woman">
                <a:extLst>
                  <a:ext uri="{FF2B5EF4-FFF2-40B4-BE49-F238E27FC236}">
                    <a16:creationId xmlns:a16="http://schemas.microsoft.com/office/drawing/2014/main" id="{8DB3C0B9-3FFB-402D-B5C3-3F095AF4451E}"/>
                  </a:ext>
                </a:extLst>
              </p:cNvPr>
              <p:cNvSpPr>
                <a:spLocks noChangeAspect="1" noEditPoints="1"/>
              </p:cNvSpPr>
              <p:nvPr/>
            </p:nvSpPr>
            <p:spPr bwMode="auto">
              <a:xfrm>
                <a:off x="720103" y="5993788"/>
                <a:ext cx="270228" cy="32004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cxnSp>
          <p:nvCxnSpPr>
            <p:cNvPr id="55" name="Straight Connector 54">
              <a:extLst>
                <a:ext uri="{FF2B5EF4-FFF2-40B4-BE49-F238E27FC236}">
                  <a16:creationId xmlns:a16="http://schemas.microsoft.com/office/drawing/2014/main" id="{03C944E8-E3FD-4D35-84B6-9ED81DF2B77C}"/>
                </a:ext>
              </a:extLst>
            </p:cNvPr>
            <p:cNvCxnSpPr>
              <a:cxnSpLocks/>
              <a:stCxn id="65" idx="4"/>
              <a:endCxn id="56" idx="0"/>
            </p:cNvCxnSpPr>
            <p:nvPr/>
          </p:nvCxnSpPr>
          <p:spPr>
            <a:xfrm flipH="1">
              <a:off x="7283709" y="315370"/>
              <a:ext cx="1273149" cy="6124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085E939-B11B-4668-88C2-63E0E7202E66}"/>
                </a:ext>
              </a:extLst>
            </p:cNvPr>
            <p:cNvSpPr/>
            <p:nvPr/>
          </p:nvSpPr>
          <p:spPr bwMode="auto">
            <a:xfrm rot="2240176">
              <a:off x="7210260"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54548966-09EC-417C-BE69-257D7A284903}"/>
                </a:ext>
              </a:extLst>
            </p:cNvPr>
            <p:cNvGrpSpPr>
              <a:grpSpLocks noChangeAspect="1"/>
            </p:cNvGrpSpPr>
            <p:nvPr/>
          </p:nvGrpSpPr>
          <p:grpSpPr>
            <a:xfrm>
              <a:off x="6261731" y="1780977"/>
              <a:ext cx="228600" cy="228600"/>
              <a:chOff x="2148840" y="2285258"/>
              <a:chExt cx="822960" cy="822960"/>
            </a:xfrm>
          </p:grpSpPr>
          <p:sp useBgFill="1">
            <p:nvSpPr>
              <p:cNvPr id="58" name="Oval 57">
                <a:extLst>
                  <a:ext uri="{FF2B5EF4-FFF2-40B4-BE49-F238E27FC236}">
                    <a16:creationId xmlns:a16="http://schemas.microsoft.com/office/drawing/2014/main" id="{77B13696-F8C3-4704-90BB-2960C4DB779F}"/>
                  </a:ext>
                </a:extLst>
              </p:cNvPr>
              <p:cNvSpPr>
                <a:spLocks noChangeAspect="1"/>
              </p:cNvSpPr>
              <p:nvPr/>
            </p:nvSpPr>
            <p:spPr bwMode="auto">
              <a:xfrm rot="2202785">
                <a:off x="2148840" y="2285258"/>
                <a:ext cx="822960" cy="82296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9" name="Freeform 11">
                <a:extLst>
                  <a:ext uri="{FF2B5EF4-FFF2-40B4-BE49-F238E27FC236}">
                    <a16:creationId xmlns:a16="http://schemas.microsoft.com/office/drawing/2014/main" id="{06C61A37-00BE-485A-AE3A-DE919BB10A17}"/>
                  </a:ext>
                </a:extLst>
              </p:cNvPr>
              <p:cNvSpPr>
                <a:spLocks noChangeAspect="1" noEditPoints="1"/>
              </p:cNvSpPr>
              <p:nvPr/>
            </p:nvSpPr>
            <p:spPr bwMode="black">
              <a:xfrm>
                <a:off x="2337552" y="2427493"/>
                <a:ext cx="548640" cy="516367"/>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tx2"/>
              </a:solidFill>
              <a:ln>
                <a:noFill/>
              </a:ln>
              <a:extLst/>
            </p:spPr>
            <p:txBody>
              <a:bodyPr vert="horz" wrap="square" lIns="93247" tIns="46623" rIns="93247" bIns="46623" numCol="1" anchor="t" anchorCtr="0" compatLnSpc="1">
                <a:prstTxWarp prst="textNoShape">
                  <a:avLst/>
                </a:prstTxWarp>
              </a:bodyPr>
              <a:lstStyle/>
              <a:p>
                <a:pPr defTabSz="932509"/>
                <a:endParaRPr lang="en-US" sz="1836">
                  <a:solidFill>
                    <a:srgbClr val="282828"/>
                  </a:solidFill>
                  <a:latin typeface="Segoe UI"/>
                </a:endParaRPr>
              </a:p>
            </p:txBody>
          </p:sp>
        </p:grpSp>
        <p:pic>
          <p:nvPicPr>
            <p:cNvPr id="60" name="Picture 59">
              <a:extLst>
                <a:ext uri="{FF2B5EF4-FFF2-40B4-BE49-F238E27FC236}">
                  <a16:creationId xmlns:a16="http://schemas.microsoft.com/office/drawing/2014/main" id="{3B276869-6041-499D-ACD0-26E4401F4CFE}"/>
                </a:ext>
              </a:extLst>
            </p:cNvPr>
            <p:cNvPicPr>
              <a:picLocks noChangeAspect="1"/>
            </p:cNvPicPr>
            <p:nvPr/>
          </p:nvPicPr>
          <p:blipFill>
            <a:blip r:embed="rId4">
              <a:extLst/>
            </a:blip>
            <a:stretch>
              <a:fillRect/>
            </a:stretch>
          </p:blipFill>
          <p:spPr>
            <a:xfrm>
              <a:off x="6964739" y="242004"/>
              <a:ext cx="200524" cy="133682"/>
            </a:xfrm>
            <a:prstGeom prst="rect">
              <a:avLst/>
            </a:prstGeom>
          </p:spPr>
        </p:pic>
        <p:grpSp>
          <p:nvGrpSpPr>
            <p:cNvPr id="61" name="Group 60">
              <a:extLst>
                <a:ext uri="{FF2B5EF4-FFF2-40B4-BE49-F238E27FC236}">
                  <a16:creationId xmlns:a16="http://schemas.microsoft.com/office/drawing/2014/main" id="{C2C44F63-F970-47BB-AC5E-3F5DDEA87911}"/>
                </a:ext>
              </a:extLst>
            </p:cNvPr>
            <p:cNvGrpSpPr>
              <a:grpSpLocks noChangeAspect="1"/>
            </p:cNvGrpSpPr>
            <p:nvPr/>
          </p:nvGrpSpPr>
          <p:grpSpPr>
            <a:xfrm>
              <a:off x="8485376" y="95093"/>
              <a:ext cx="228600" cy="228600"/>
              <a:chOff x="8266149" y="4386083"/>
              <a:chExt cx="685800" cy="685800"/>
            </a:xfrm>
          </p:grpSpPr>
          <p:sp>
            <p:nvSpPr>
              <p:cNvPr id="62" name="Freeform 5">
                <a:extLst>
                  <a:ext uri="{FF2B5EF4-FFF2-40B4-BE49-F238E27FC236}">
                    <a16:creationId xmlns:a16="http://schemas.microsoft.com/office/drawing/2014/main" id="{B8E16E2C-88B2-4A0E-A5F7-070FF6233932}"/>
                  </a:ext>
                </a:extLst>
              </p:cNvPr>
              <p:cNvSpPr>
                <a:spLocks noEditPoints="1"/>
              </p:cNvSpPr>
              <p:nvPr/>
            </p:nvSpPr>
            <p:spPr bwMode="auto">
              <a:xfrm>
                <a:off x="8385539" y="4560900"/>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nvGrpSpPr>
              <p:cNvPr id="63" name="Group 62">
                <a:extLst>
                  <a:ext uri="{FF2B5EF4-FFF2-40B4-BE49-F238E27FC236}">
                    <a16:creationId xmlns:a16="http://schemas.microsoft.com/office/drawing/2014/main" id="{474C0D5F-A905-40FC-8107-A47B9C6192A5}"/>
                  </a:ext>
                </a:extLst>
              </p:cNvPr>
              <p:cNvGrpSpPr>
                <a:grpSpLocks noChangeAspect="1"/>
              </p:cNvGrpSpPr>
              <p:nvPr/>
            </p:nvGrpSpPr>
            <p:grpSpPr>
              <a:xfrm>
                <a:off x="8266149" y="4386083"/>
                <a:ext cx="685800" cy="685800"/>
                <a:chOff x="9517544" y="1114067"/>
                <a:chExt cx="517313" cy="517313"/>
              </a:xfrm>
            </p:grpSpPr>
            <p:sp useBgFill="1">
              <p:nvSpPr>
                <p:cNvPr id="65" name="Oval 64" descr="server icon">
                  <a:extLst>
                    <a:ext uri="{FF2B5EF4-FFF2-40B4-BE49-F238E27FC236}">
                      <a16:creationId xmlns:a16="http://schemas.microsoft.com/office/drawing/2014/main" id="{79315F4B-7F59-46B8-8AE9-F6224305D15D}"/>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46FA0BFE-0AD9-4A72-8C20-F68438405E9D}"/>
                    </a:ext>
                  </a:extLst>
                </p:cNvPr>
                <p:cNvSpPr/>
                <p:nvPr/>
              </p:nvSpPr>
              <p:spPr bwMode="auto">
                <a:xfrm>
                  <a:off x="9727646" y="1299134"/>
                  <a:ext cx="81672" cy="8167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Freeform 5">
                <a:extLst>
                  <a:ext uri="{FF2B5EF4-FFF2-40B4-BE49-F238E27FC236}">
                    <a16:creationId xmlns:a16="http://schemas.microsoft.com/office/drawing/2014/main" id="{B09A7163-AE58-4321-B04B-352A18EDCF02}"/>
                  </a:ext>
                </a:extLst>
              </p:cNvPr>
              <p:cNvSpPr>
                <a:spLocks noEditPoints="1"/>
              </p:cNvSpPr>
              <p:nvPr/>
            </p:nvSpPr>
            <p:spPr bwMode="auto">
              <a:xfrm>
                <a:off x="8381363" y="4558844"/>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grpSp>
          <p:nvGrpSpPr>
            <p:cNvPr id="67" name="Group 66">
              <a:extLst>
                <a:ext uri="{FF2B5EF4-FFF2-40B4-BE49-F238E27FC236}">
                  <a16:creationId xmlns:a16="http://schemas.microsoft.com/office/drawing/2014/main" id="{8E22EBC2-013A-4851-9618-77C4BEEFC887}"/>
                </a:ext>
              </a:extLst>
            </p:cNvPr>
            <p:cNvGrpSpPr>
              <a:grpSpLocks noChangeAspect="1"/>
            </p:cNvGrpSpPr>
            <p:nvPr/>
          </p:nvGrpSpPr>
          <p:grpSpPr>
            <a:xfrm>
              <a:off x="7740220" y="187468"/>
              <a:ext cx="228600" cy="228600"/>
              <a:chOff x="8247380" y="328751"/>
              <a:chExt cx="685800" cy="685800"/>
            </a:xfrm>
          </p:grpSpPr>
          <p:sp useBgFill="1">
            <p:nvSpPr>
              <p:cNvPr id="68" name="Oval 67" descr="server icon">
                <a:extLst>
                  <a:ext uri="{FF2B5EF4-FFF2-40B4-BE49-F238E27FC236}">
                    <a16:creationId xmlns:a16="http://schemas.microsoft.com/office/drawing/2014/main" id="{BADABB7A-F795-446B-B840-F4F5D65083CC}"/>
                  </a:ext>
                </a:extLst>
              </p:cNvPr>
              <p:cNvSpPr/>
              <p:nvPr/>
            </p:nvSpPr>
            <p:spPr bwMode="auto">
              <a:xfrm rot="937334">
                <a:off x="8247380" y="328751"/>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Freeform 13" title="Icon of a cloud">
                <a:extLst>
                  <a:ext uri="{FF2B5EF4-FFF2-40B4-BE49-F238E27FC236}">
                    <a16:creationId xmlns:a16="http://schemas.microsoft.com/office/drawing/2014/main" id="{38D89F5C-6633-4742-92EB-A5E444D71C94}"/>
                  </a:ext>
                </a:extLst>
              </p:cNvPr>
              <p:cNvSpPr>
                <a:spLocks noChangeAspect="1"/>
              </p:cNvSpPr>
              <p:nvPr/>
            </p:nvSpPr>
            <p:spPr bwMode="auto">
              <a:xfrm>
                <a:off x="8345971" y="523241"/>
                <a:ext cx="465758" cy="25549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gradFill>
                    <a:gsLst>
                      <a:gs pos="0">
                        <a:srgbClr val="505050"/>
                      </a:gs>
                      <a:gs pos="100000">
                        <a:srgbClr val="505050"/>
                      </a:gs>
                    </a:gsLst>
                  </a:gradFill>
                  <a:latin typeface="Segoe UI"/>
                </a:endParaRPr>
              </a:p>
            </p:txBody>
          </p:sp>
        </p:grpSp>
        <p:cxnSp>
          <p:nvCxnSpPr>
            <p:cNvPr id="70" name="Straight Connector 69">
              <a:extLst>
                <a:ext uri="{FF2B5EF4-FFF2-40B4-BE49-F238E27FC236}">
                  <a16:creationId xmlns:a16="http://schemas.microsoft.com/office/drawing/2014/main" id="{BD8B6951-EF8C-4D6A-A3A3-0A6A94725682}"/>
                </a:ext>
              </a:extLst>
            </p:cNvPr>
            <p:cNvCxnSpPr>
              <a:cxnSpLocks/>
              <a:stCxn id="72" idx="4"/>
              <a:endCxn id="41" idx="6"/>
            </p:cNvCxnSpPr>
            <p:nvPr/>
          </p:nvCxnSpPr>
          <p:spPr>
            <a:xfrm flipH="1">
              <a:off x="9134670" y="532934"/>
              <a:ext cx="1203875" cy="12854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A1FFB5-D44F-4DB0-971A-5D6963A1F38D}"/>
                </a:ext>
              </a:extLst>
            </p:cNvPr>
            <p:cNvCxnSpPr>
              <a:cxnSpLocks/>
              <a:stCxn id="140" idx="3"/>
              <a:endCxn id="72" idx="6"/>
            </p:cNvCxnSpPr>
            <p:nvPr/>
          </p:nvCxnSpPr>
          <p:spPr>
            <a:xfrm flipH="1" flipV="1">
              <a:off x="10403201" y="533470"/>
              <a:ext cx="1272549" cy="66588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3C22577-B9B9-4AB8-BC5C-036A6D419CF8}"/>
                </a:ext>
              </a:extLst>
            </p:cNvPr>
            <p:cNvSpPr/>
            <p:nvPr/>
          </p:nvSpPr>
          <p:spPr bwMode="auto">
            <a:xfrm rot="2728469">
              <a:off x="10325421" y="455154"/>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E1B8763-7C25-45AC-ADCE-AAE597E6E985}"/>
                </a:ext>
              </a:extLst>
            </p:cNvPr>
            <p:cNvCxnSpPr>
              <a:cxnSpLocks/>
              <a:endCxn id="72" idx="1"/>
            </p:cNvCxnSpPr>
            <p:nvPr/>
          </p:nvCxnSpPr>
          <p:spPr>
            <a:xfrm flipH="1">
              <a:off x="10371520" y="-143495"/>
              <a:ext cx="70572" cy="59865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B116DFF-AF2B-4E7E-88B3-09ABBE6AC0F7}"/>
                </a:ext>
              </a:extLst>
            </p:cNvPr>
            <p:cNvGrpSpPr>
              <a:grpSpLocks noChangeAspect="1"/>
            </p:cNvGrpSpPr>
            <p:nvPr/>
          </p:nvGrpSpPr>
          <p:grpSpPr>
            <a:xfrm>
              <a:off x="7706470" y="911376"/>
              <a:ext cx="228600" cy="228600"/>
              <a:chOff x="9528960" y="5103396"/>
              <a:chExt cx="685800" cy="685800"/>
            </a:xfrm>
          </p:grpSpPr>
          <p:sp useBgFill="1">
            <p:nvSpPr>
              <p:cNvPr id="75" name="Oval 74">
                <a:extLst>
                  <a:ext uri="{FF2B5EF4-FFF2-40B4-BE49-F238E27FC236}">
                    <a16:creationId xmlns:a16="http://schemas.microsoft.com/office/drawing/2014/main" id="{14FB2F70-F6DA-4396-BF65-445C2BF9C742}"/>
                  </a:ext>
                </a:extLst>
              </p:cNvPr>
              <p:cNvSpPr/>
              <p:nvPr/>
            </p:nvSpPr>
            <p:spPr bwMode="auto">
              <a:xfrm>
                <a:off x="9528960" y="5103396"/>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boy" title="Icon of a man">
                <a:extLst>
                  <a:ext uri="{FF2B5EF4-FFF2-40B4-BE49-F238E27FC236}">
                    <a16:creationId xmlns:a16="http://schemas.microsoft.com/office/drawing/2014/main" id="{ACF79811-8D6B-4ECE-946A-A5870C46B85D}"/>
                  </a:ext>
                </a:extLst>
              </p:cNvPr>
              <p:cNvSpPr>
                <a:spLocks noChangeAspect="1" noEditPoints="1"/>
              </p:cNvSpPr>
              <p:nvPr/>
            </p:nvSpPr>
            <p:spPr bwMode="auto">
              <a:xfrm>
                <a:off x="9731355" y="526341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952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sp>
          <p:nvSpPr>
            <p:cNvPr id="77" name="Oval 76">
              <a:extLst>
                <a:ext uri="{FF2B5EF4-FFF2-40B4-BE49-F238E27FC236}">
                  <a16:creationId xmlns:a16="http://schemas.microsoft.com/office/drawing/2014/main" id="{2971DD87-AE42-4A4B-A462-EF4B9F7555B9}"/>
                </a:ext>
              </a:extLst>
            </p:cNvPr>
            <p:cNvSpPr/>
            <p:nvPr/>
          </p:nvSpPr>
          <p:spPr bwMode="auto">
            <a:xfrm rot="3435141">
              <a:off x="6931218" y="1519707"/>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2F18C-FC3B-4CCF-B0AC-CE048BA78C7D}"/>
                </a:ext>
              </a:extLst>
            </p:cNvPr>
            <p:cNvSpPr/>
            <p:nvPr/>
          </p:nvSpPr>
          <p:spPr bwMode="auto">
            <a:xfrm rot="2728469">
              <a:off x="8237892" y="39494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E24014EE-B058-47DB-86A0-C0FC5862455C}"/>
                </a:ext>
              </a:extLst>
            </p:cNvPr>
            <p:cNvCxnSpPr>
              <a:cxnSpLocks/>
              <a:stCxn id="77" idx="7"/>
              <a:endCxn id="110" idx="1"/>
            </p:cNvCxnSpPr>
            <p:nvPr/>
          </p:nvCxnSpPr>
          <p:spPr>
            <a:xfrm>
              <a:off x="7021617" y="1575130"/>
              <a:ext cx="1746859" cy="70057"/>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D7011FB-07F7-4D9C-874F-612EF1B80682}"/>
                </a:ext>
              </a:extLst>
            </p:cNvPr>
            <p:cNvSpPr>
              <a:spLocks noChangeAspect="1"/>
            </p:cNvSpPr>
            <p:nvPr/>
          </p:nvSpPr>
          <p:spPr bwMode="auto">
            <a:xfrm rot="2728469">
              <a:off x="8754646" y="1645187"/>
              <a:ext cx="27432" cy="2743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C42E98F4-C664-49ED-88DE-787D6F00DAEA}"/>
                </a:ext>
              </a:extLst>
            </p:cNvPr>
            <p:cNvCxnSpPr>
              <a:cxnSpLocks/>
              <a:stCxn id="58" idx="7"/>
              <a:endCxn id="110" idx="1"/>
            </p:cNvCxnSpPr>
            <p:nvPr/>
          </p:nvCxnSpPr>
          <p:spPr>
            <a:xfrm flipV="1">
              <a:off x="6489137" y="1645187"/>
              <a:ext cx="2279339" cy="233616"/>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F0A910E-BCA3-4864-86BD-CC0E54EB85AE}"/>
                </a:ext>
              </a:extLst>
            </p:cNvPr>
            <p:cNvCxnSpPr>
              <a:cxnSpLocks/>
              <a:stCxn id="43" idx="3"/>
              <a:endCxn id="110" idx="1"/>
            </p:cNvCxnSpPr>
            <p:nvPr/>
          </p:nvCxnSpPr>
          <p:spPr>
            <a:xfrm flipH="1">
              <a:off x="8768476" y="1511953"/>
              <a:ext cx="1651730" cy="1332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7BBD6B2-AA63-4620-8565-D08068924A05}"/>
                </a:ext>
              </a:extLst>
            </p:cNvPr>
            <p:cNvCxnSpPr>
              <a:cxnSpLocks/>
              <a:stCxn id="41" idx="4"/>
              <a:endCxn id="110" idx="1"/>
            </p:cNvCxnSpPr>
            <p:nvPr/>
          </p:nvCxnSpPr>
          <p:spPr>
            <a:xfrm flipH="1">
              <a:off x="8768476" y="730538"/>
              <a:ext cx="297138" cy="91464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FDE66FD-8DC0-4FCE-ADFD-3A77D10CA24D}"/>
                </a:ext>
              </a:extLst>
            </p:cNvPr>
            <p:cNvCxnSpPr>
              <a:cxnSpLocks/>
              <a:stCxn id="34" idx="6"/>
              <a:endCxn id="110" idx="1"/>
            </p:cNvCxnSpPr>
            <p:nvPr/>
          </p:nvCxnSpPr>
          <p:spPr>
            <a:xfrm>
              <a:off x="8477169" y="1208963"/>
              <a:ext cx="291307" cy="43622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F600115-906C-40F5-BCE5-E9538D4EEB01}"/>
                </a:ext>
              </a:extLst>
            </p:cNvPr>
            <p:cNvCxnSpPr>
              <a:cxnSpLocks/>
            </p:cNvCxnSpPr>
            <p:nvPr/>
          </p:nvCxnSpPr>
          <p:spPr>
            <a:xfrm flipH="1">
              <a:off x="8774828" y="534522"/>
              <a:ext cx="1563717" cy="110590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079E3F0-A08C-4B1D-863C-85664CF2309D}"/>
                </a:ext>
              </a:extLst>
            </p:cNvPr>
            <p:cNvCxnSpPr>
              <a:cxnSpLocks/>
              <a:stCxn id="56" idx="6"/>
              <a:endCxn id="110" idx="1"/>
            </p:cNvCxnSpPr>
            <p:nvPr/>
          </p:nvCxnSpPr>
          <p:spPr>
            <a:xfrm>
              <a:off x="7292332" y="991919"/>
              <a:ext cx="1476144" cy="6532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8A6048E-6863-4294-A316-DDAF183AEF3F}"/>
                </a:ext>
              </a:extLst>
            </p:cNvPr>
            <p:cNvCxnSpPr>
              <a:cxnSpLocks/>
              <a:stCxn id="75" idx="5"/>
              <a:endCxn id="110" idx="1"/>
            </p:cNvCxnSpPr>
            <p:nvPr/>
          </p:nvCxnSpPr>
          <p:spPr>
            <a:xfrm>
              <a:off x="7901592" y="1106498"/>
              <a:ext cx="866884" cy="5386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8D0076EC-562A-4E63-A25A-C4E1E7DEDE6B}"/>
                </a:ext>
              </a:extLst>
            </p:cNvPr>
            <p:cNvSpPr/>
            <p:nvPr/>
          </p:nvSpPr>
          <p:spPr bwMode="auto">
            <a:xfrm rot="4922754">
              <a:off x="11526715"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435B4B4C-0951-4623-A1A3-16228B9763A2}"/>
                </a:ext>
              </a:extLst>
            </p:cNvPr>
            <p:cNvCxnSpPr>
              <a:cxnSpLocks/>
              <a:stCxn id="137" idx="2"/>
            </p:cNvCxnSpPr>
            <p:nvPr/>
          </p:nvCxnSpPr>
          <p:spPr>
            <a:xfrm flipH="1" flipV="1">
              <a:off x="11569130" y="-124327"/>
              <a:ext cx="11240" cy="3517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8963EAFB-572C-4529-84D1-987471C55149}"/>
                </a:ext>
              </a:extLst>
            </p:cNvPr>
            <p:cNvSpPr/>
            <p:nvPr/>
          </p:nvSpPr>
          <p:spPr bwMode="auto">
            <a:xfrm rot="2240176">
              <a:off x="12521223"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0FAD83A1-6D68-4F2B-B9A9-F6A8E75F10E1}"/>
                </a:ext>
              </a:extLst>
            </p:cNvPr>
            <p:cNvSpPr/>
            <p:nvPr/>
          </p:nvSpPr>
          <p:spPr bwMode="auto">
            <a:xfrm rot="3435141">
              <a:off x="11674709" y="1163333"/>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20E43FE5-FF86-487B-9DF2-2CC9AC6FFD30}"/>
                </a:ext>
              </a:extLst>
            </p:cNvPr>
            <p:cNvCxnSpPr>
              <a:cxnSpLocks/>
              <a:stCxn id="137" idx="6"/>
              <a:endCxn id="140" idx="2"/>
            </p:cNvCxnSpPr>
            <p:nvPr/>
          </p:nvCxnSpPr>
          <p:spPr>
            <a:xfrm>
              <a:off x="11597604" y="350808"/>
              <a:ext cx="98093" cy="8197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1093E09-0867-431D-B441-6AF52694F339}"/>
                </a:ext>
              </a:extLst>
            </p:cNvPr>
            <p:cNvCxnSpPr>
              <a:cxnSpLocks/>
              <a:endCxn id="140" idx="7"/>
            </p:cNvCxnSpPr>
            <p:nvPr/>
          </p:nvCxnSpPr>
          <p:spPr>
            <a:xfrm flipH="1" flipV="1">
              <a:off x="11765108" y="1218756"/>
              <a:ext cx="1037679" cy="20831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698EC4C-6BEF-4911-A860-98745F284C2A}"/>
                </a:ext>
              </a:extLst>
            </p:cNvPr>
            <p:cNvCxnSpPr>
              <a:cxnSpLocks/>
              <a:stCxn id="137" idx="7"/>
            </p:cNvCxnSpPr>
            <p:nvPr/>
          </p:nvCxnSpPr>
          <p:spPr>
            <a:xfrm>
              <a:off x="11638690" y="326651"/>
              <a:ext cx="862845" cy="23887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435796" y="449696"/>
            <a:ext cx="11561710" cy="773002"/>
          </a:xfrm>
        </p:spPr>
        <p:txBody>
          <a:bodyPr/>
          <a:lstStyle/>
          <a:p>
            <a:r>
              <a:rPr lang="en-US"/>
              <a:t>Azure Active Directory</a:t>
            </a:r>
            <a:br>
              <a:rPr lang="en-US"/>
            </a:br>
            <a:r>
              <a:rPr lang="en-US"/>
              <a:t>Identity Protection</a:t>
            </a:r>
          </a:p>
        </p:txBody>
      </p:sp>
      <p:sp>
        <p:nvSpPr>
          <p:cNvPr id="4" name="Text Placeholder 1">
            <a:extLst>
              <a:ext uri="{FF2B5EF4-FFF2-40B4-BE49-F238E27FC236}">
                <a16:creationId xmlns:a16="http://schemas.microsoft.com/office/drawing/2014/main" id="{B99DFAC6-AF95-4D41-AF9B-FE5433E65F5B}"/>
              </a:ext>
            </a:extLst>
          </p:cNvPr>
          <p:cNvSpPr txBox="1">
            <a:spLocks/>
          </p:cNvSpPr>
          <p:nvPr/>
        </p:nvSpPr>
        <p:spPr>
          <a:xfrm>
            <a:off x="435796" y="2073457"/>
            <a:ext cx="5183364" cy="182895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2400"/>
              </a:spcAft>
            </a:pPr>
            <a:r>
              <a:rPr lang="en-US" dirty="0">
                <a:latin typeface="Segoe UI"/>
              </a:rPr>
              <a:t>Delivering intelligent security requires a cloud-powered solution</a:t>
            </a:r>
          </a:p>
          <a:p>
            <a:pPr marL="228557" indent="-228557" defTabSz="932563">
              <a:spcAft>
                <a:spcPts val="1199"/>
              </a:spcAft>
              <a:buClr>
                <a:srgbClr val="0078D4"/>
              </a:buClr>
              <a:buFont typeface="Arial" panose="020B0604020202020204" pitchFamily="34" charset="0"/>
              <a:buChar char="•"/>
            </a:pPr>
            <a:r>
              <a:rPr lang="en-US" sz="2000" dirty="0">
                <a:latin typeface="Segoe UI"/>
              </a:rPr>
              <a:t>Proactive, AI-enhanced protection</a:t>
            </a:r>
          </a:p>
          <a:p>
            <a:pPr marL="228557" indent="-228557" defTabSz="932563">
              <a:spcAft>
                <a:spcPts val="1199"/>
              </a:spcAft>
              <a:buClr>
                <a:srgbClr val="0078D4"/>
              </a:buClr>
              <a:buFont typeface="Arial" panose="020B0604020202020204" pitchFamily="34" charset="0"/>
              <a:buChar char="•"/>
            </a:pPr>
            <a:r>
              <a:rPr lang="en-US" sz="2000" dirty="0">
                <a:latin typeface="Segoe UI"/>
              </a:rPr>
              <a:t>Automatic, real-time remediation</a:t>
            </a:r>
          </a:p>
          <a:p>
            <a:pPr marL="228557" indent="-228557" defTabSz="932563">
              <a:spcAft>
                <a:spcPts val="1199"/>
              </a:spcAft>
              <a:buClr>
                <a:srgbClr val="0078D4"/>
              </a:buClr>
              <a:buFont typeface="Arial" panose="020B0604020202020204" pitchFamily="34" charset="0"/>
              <a:buChar char="•"/>
            </a:pPr>
            <a:r>
              <a:rPr lang="en-US" sz="2000" dirty="0">
                <a:latin typeface="Segoe UI"/>
              </a:rPr>
              <a:t>Machine learning at a massive scale</a:t>
            </a:r>
          </a:p>
          <a:p>
            <a:pPr marL="228557" indent="-228557" defTabSz="932563">
              <a:spcAft>
                <a:spcPts val="1199"/>
              </a:spcAft>
              <a:buClr>
                <a:srgbClr val="0078D4"/>
              </a:buClr>
              <a:buFont typeface="Arial" panose="020B0604020202020204" pitchFamily="34" charset="0"/>
              <a:buChar char="•"/>
            </a:pPr>
            <a:r>
              <a:rPr lang="en-US" sz="2000" dirty="0">
                <a:latin typeface="Segoe UI"/>
              </a:rPr>
              <a:t>Detect potential vulnerabilities</a:t>
            </a:r>
          </a:p>
          <a:p>
            <a:pPr marL="228557" indent="-228557" defTabSz="932563">
              <a:spcAft>
                <a:spcPts val="1199"/>
              </a:spcAft>
              <a:buClr>
                <a:srgbClr val="0078D4"/>
              </a:buClr>
              <a:buFont typeface="Arial" panose="020B0604020202020204" pitchFamily="34" charset="0"/>
              <a:buChar char="•"/>
            </a:pPr>
            <a:r>
              <a:rPr lang="en-US" sz="2000" dirty="0">
                <a:latin typeface="Segoe UI"/>
              </a:rPr>
              <a:t>Configure automated responses</a:t>
            </a:r>
          </a:p>
          <a:p>
            <a:pPr marL="228557" indent="-228557" defTabSz="932563">
              <a:spcAft>
                <a:spcPts val="1199"/>
              </a:spcAft>
              <a:buClr>
                <a:srgbClr val="0078D4"/>
              </a:buClr>
              <a:buFont typeface="Arial" panose="020B0604020202020204" pitchFamily="34" charset="0"/>
              <a:buChar char="•"/>
            </a:pPr>
            <a:r>
              <a:rPr lang="en-US" sz="2000" dirty="0">
                <a:latin typeface="Segoe UI"/>
              </a:rPr>
              <a:t>Ability to:</a:t>
            </a:r>
          </a:p>
          <a:p>
            <a:pPr marL="457157" lvl="1" indent="-228557" defTabSz="932563">
              <a:spcAft>
                <a:spcPts val="1199"/>
              </a:spcAft>
              <a:buClr>
                <a:srgbClr val="0078D4"/>
              </a:buClr>
              <a:buFont typeface="Arial" panose="020B0604020202020204" pitchFamily="34" charset="0"/>
              <a:buChar char="•"/>
            </a:pPr>
            <a:r>
              <a:rPr lang="en-US" sz="1400" dirty="0">
                <a:latin typeface="Segoe UI"/>
              </a:rPr>
              <a:t>Consolidated view of flagged users and risk events</a:t>
            </a:r>
          </a:p>
          <a:p>
            <a:pPr marL="457157" lvl="1" indent="-228557" defTabSz="932563">
              <a:spcAft>
                <a:spcPts val="1199"/>
              </a:spcAft>
              <a:buClr>
                <a:srgbClr val="0078D4"/>
              </a:buClr>
              <a:buFont typeface="Arial" panose="020B0604020202020204" pitchFamily="34" charset="0"/>
              <a:buChar char="•"/>
            </a:pPr>
            <a:r>
              <a:rPr lang="en-US" sz="1400" dirty="0">
                <a:latin typeface="Segoe UI"/>
              </a:rPr>
              <a:t>Set risk-based Conditional Access policies to automatically protect your users</a:t>
            </a:r>
          </a:p>
          <a:p>
            <a:pPr marL="457157" lvl="1" indent="-228557" defTabSz="932563">
              <a:spcAft>
                <a:spcPts val="1199"/>
              </a:spcAft>
              <a:buClr>
                <a:srgbClr val="0078D4"/>
              </a:buClr>
              <a:buFont typeface="Arial" panose="020B0604020202020204" pitchFamily="34" charset="0"/>
              <a:buChar char="•"/>
            </a:pPr>
            <a:r>
              <a:rPr lang="en-US" sz="1400" dirty="0">
                <a:latin typeface="Segoe UI"/>
              </a:rPr>
              <a:t>Improve security posture</a:t>
            </a:r>
          </a:p>
        </p:txBody>
      </p:sp>
      <p:sp>
        <p:nvSpPr>
          <p:cNvPr id="83" name="Isosceles Triangle 82">
            <a:extLst>
              <a:ext uri="{FF2B5EF4-FFF2-40B4-BE49-F238E27FC236}">
                <a16:creationId xmlns:a16="http://schemas.microsoft.com/office/drawing/2014/main" id="{82F491D6-34E2-4624-9C5C-F9AE7BC96661}"/>
              </a:ext>
            </a:extLst>
          </p:cNvPr>
          <p:cNvSpPr/>
          <p:nvPr/>
        </p:nvSpPr>
        <p:spPr bwMode="auto">
          <a:xfrm rot="3891992">
            <a:off x="7957137" y="2161452"/>
            <a:ext cx="147246" cy="12693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D22DC21D-B165-4342-9FE3-AB96CBB36AA6}"/>
              </a:ext>
            </a:extLst>
          </p:cNvPr>
          <p:cNvGrpSpPr/>
          <p:nvPr/>
        </p:nvGrpSpPr>
        <p:grpSpPr>
          <a:xfrm>
            <a:off x="6904033" y="5370782"/>
            <a:ext cx="3578921" cy="734941"/>
            <a:chOff x="7704650" y="2870768"/>
            <a:chExt cx="4296850" cy="882369"/>
          </a:xfrm>
        </p:grpSpPr>
        <p:sp useBgFill="1">
          <p:nvSpPr>
            <p:cNvPr id="85" name="Rectangle: Rounded Corners 84">
              <a:extLst>
                <a:ext uri="{FF2B5EF4-FFF2-40B4-BE49-F238E27FC236}">
                  <a16:creationId xmlns:a16="http://schemas.microsoft.com/office/drawing/2014/main" id="{2077A44F-BB66-4E1D-A455-D93F453A0911}"/>
                </a:ext>
              </a:extLst>
            </p:cNvPr>
            <p:cNvSpPr/>
            <p:nvPr/>
          </p:nvSpPr>
          <p:spPr bwMode="auto">
            <a:xfrm>
              <a:off x="7704650" y="2870768"/>
              <a:ext cx="4296850" cy="882369"/>
            </a:xfrm>
            <a:prstGeom prst="roundRect">
              <a:avLst>
                <a:gd name="adj" fmla="val 25303"/>
              </a:avLst>
            </a:prstGeom>
            <a:ln w="9525">
              <a:solidFill>
                <a:schemeClr val="accent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280" tIns="121824" rIns="152280" bIns="121824" numCol="1" spcCol="0" rtlCol="0" fromWordArt="0" anchor="t" anchorCtr="0" forceAA="0" compatLnSpc="1">
              <a:prstTxWarp prst="textNoShape">
                <a:avLst/>
              </a:prstTxWarp>
              <a:noAutofit/>
            </a:bodyPr>
            <a:lstStyle/>
            <a:p>
              <a:pPr algn="ctr" defTabSz="776311" fontAlgn="base">
                <a:lnSpc>
                  <a:spcPct val="90000"/>
                </a:lnSpc>
                <a:spcBef>
                  <a:spcPct val="0"/>
                </a:spcBef>
                <a:spcAft>
                  <a:spcPct val="0"/>
                </a:spcAft>
                <a:defRPr/>
              </a:pPr>
              <a:endParaRPr lang="en-US" sz="1166" kern="0" spc="-42">
                <a:solidFill>
                  <a:srgbClr val="505050"/>
                </a:soli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94B885B7-FAC5-4854-BDE8-5CD618C7F477}"/>
                </a:ext>
              </a:extLst>
            </p:cNvPr>
            <p:cNvGrpSpPr/>
            <p:nvPr/>
          </p:nvGrpSpPr>
          <p:grpSpPr>
            <a:xfrm>
              <a:off x="10494950" y="3021369"/>
              <a:ext cx="714617" cy="698225"/>
              <a:chOff x="10088830" y="3021369"/>
              <a:chExt cx="714617" cy="698225"/>
            </a:xfrm>
          </p:grpSpPr>
          <p:sp>
            <p:nvSpPr>
              <p:cNvPr id="101" name="Rectangle 100">
                <a:extLst>
                  <a:ext uri="{FF2B5EF4-FFF2-40B4-BE49-F238E27FC236}">
                    <a16:creationId xmlns:a16="http://schemas.microsoft.com/office/drawing/2014/main" id="{79DF3D00-D3BE-42F1-99D9-5F5C7C9FACD6}"/>
                  </a:ext>
                </a:extLst>
              </p:cNvPr>
              <p:cNvSpPr/>
              <p:nvPr/>
            </p:nvSpPr>
            <p:spPr>
              <a:xfrm>
                <a:off x="10088830" y="3458139"/>
                <a:ext cx="714617"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Threat data</a:t>
                </a:r>
              </a:p>
            </p:txBody>
          </p:sp>
          <p:sp>
            <p:nvSpPr>
              <p:cNvPr id="102" name="Freeform 73">
                <a:extLst>
                  <a:ext uri="{FF2B5EF4-FFF2-40B4-BE49-F238E27FC236}">
                    <a16:creationId xmlns:a16="http://schemas.microsoft.com/office/drawing/2014/main" id="{D7011EB8-A348-491A-8751-3F2274B05A42}"/>
                  </a:ext>
                </a:extLst>
              </p:cNvPr>
              <p:cNvSpPr>
                <a:spLocks noChangeAspect="1" noEditPoints="1"/>
              </p:cNvSpPr>
              <p:nvPr/>
            </p:nvSpPr>
            <p:spPr bwMode="auto">
              <a:xfrm>
                <a:off x="10198077" y="3021369"/>
                <a:ext cx="520283" cy="43012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7" name="Group 86">
              <a:extLst>
                <a:ext uri="{FF2B5EF4-FFF2-40B4-BE49-F238E27FC236}">
                  <a16:creationId xmlns:a16="http://schemas.microsoft.com/office/drawing/2014/main" id="{B782DEE8-D75C-4FAC-8D1B-16962B424F5C}"/>
                </a:ext>
              </a:extLst>
            </p:cNvPr>
            <p:cNvGrpSpPr/>
            <p:nvPr/>
          </p:nvGrpSpPr>
          <p:grpSpPr>
            <a:xfrm>
              <a:off x="11297361" y="3053894"/>
              <a:ext cx="567559" cy="665699"/>
              <a:chOff x="11297361" y="3053894"/>
              <a:chExt cx="567559" cy="665699"/>
            </a:xfrm>
          </p:grpSpPr>
          <p:sp>
            <p:nvSpPr>
              <p:cNvPr id="99" name="Rectangle 98">
                <a:extLst>
                  <a:ext uri="{FF2B5EF4-FFF2-40B4-BE49-F238E27FC236}">
                    <a16:creationId xmlns:a16="http://schemas.microsoft.com/office/drawing/2014/main" id="{C0897111-2EC0-48B3-B79D-CF4F2B0A3F6C}"/>
                  </a:ext>
                </a:extLst>
              </p:cNvPr>
              <p:cNvSpPr/>
              <p:nvPr/>
            </p:nvSpPr>
            <p:spPr>
              <a:xfrm>
                <a:off x="11297361" y="3458138"/>
                <a:ext cx="567559"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Behavior</a:t>
                </a:r>
              </a:p>
            </p:txBody>
          </p:sp>
          <p:sp>
            <p:nvSpPr>
              <p:cNvPr id="100" name="Freeform 270">
                <a:extLst>
                  <a:ext uri="{FF2B5EF4-FFF2-40B4-BE49-F238E27FC236}">
                    <a16:creationId xmlns:a16="http://schemas.microsoft.com/office/drawing/2014/main" id="{A3EDD0AC-3ABA-47D2-882E-7263AB327917}"/>
                  </a:ext>
                </a:extLst>
              </p:cNvPr>
              <p:cNvSpPr>
                <a:spLocks noEditPoints="1"/>
              </p:cNvSpPr>
              <p:nvPr/>
            </p:nvSpPr>
            <p:spPr bwMode="auto">
              <a:xfrm>
                <a:off x="11336375" y="3053894"/>
                <a:ext cx="489528" cy="365071"/>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8" name="Group 87">
              <a:extLst>
                <a:ext uri="{FF2B5EF4-FFF2-40B4-BE49-F238E27FC236}">
                  <a16:creationId xmlns:a16="http://schemas.microsoft.com/office/drawing/2014/main" id="{FD9D2958-AA50-4A6F-BBA0-D4B6A4ACD936}"/>
                </a:ext>
              </a:extLst>
            </p:cNvPr>
            <p:cNvGrpSpPr/>
            <p:nvPr/>
          </p:nvGrpSpPr>
          <p:grpSpPr>
            <a:xfrm>
              <a:off x="9564810" y="3079615"/>
              <a:ext cx="844011" cy="639979"/>
              <a:chOff x="8911708" y="3079615"/>
              <a:chExt cx="844011" cy="639979"/>
            </a:xfrm>
          </p:grpSpPr>
          <p:sp>
            <p:nvSpPr>
              <p:cNvPr id="97" name="Rectangle 96">
                <a:extLst>
                  <a:ext uri="{FF2B5EF4-FFF2-40B4-BE49-F238E27FC236}">
                    <a16:creationId xmlns:a16="http://schemas.microsoft.com/office/drawing/2014/main" id="{0BF412BC-39BD-4C5D-8707-5E4D17E9F88E}"/>
                  </a:ext>
                </a:extLst>
              </p:cNvPr>
              <p:cNvSpPr/>
              <p:nvPr/>
            </p:nvSpPr>
            <p:spPr>
              <a:xfrm>
                <a:off x="8911708" y="3458139"/>
                <a:ext cx="84401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Self-reporting</a:t>
                </a:r>
              </a:p>
            </p:txBody>
          </p:sp>
          <p:sp>
            <p:nvSpPr>
              <p:cNvPr id="98" name="Freeform 54">
                <a:extLst>
                  <a:ext uri="{FF2B5EF4-FFF2-40B4-BE49-F238E27FC236}">
                    <a16:creationId xmlns:a16="http://schemas.microsoft.com/office/drawing/2014/main" id="{F00AE1BD-6553-406C-900A-8A64D4687787}"/>
                  </a:ext>
                </a:extLst>
              </p:cNvPr>
              <p:cNvSpPr>
                <a:spLocks noChangeAspect="1" noEditPoints="1"/>
              </p:cNvSpPr>
              <p:nvPr/>
            </p:nvSpPr>
            <p:spPr bwMode="auto">
              <a:xfrm>
                <a:off x="9078917" y="3079615"/>
                <a:ext cx="501144" cy="313630"/>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9" name="Group 88">
              <a:extLst>
                <a:ext uri="{FF2B5EF4-FFF2-40B4-BE49-F238E27FC236}">
                  <a16:creationId xmlns:a16="http://schemas.microsoft.com/office/drawing/2014/main" id="{B72D0517-22B1-4003-9715-B39EF81CB0F0}"/>
                </a:ext>
              </a:extLst>
            </p:cNvPr>
            <p:cNvGrpSpPr/>
            <p:nvPr/>
          </p:nvGrpSpPr>
          <p:grpSpPr>
            <a:xfrm>
              <a:off x="8594204" y="3079615"/>
              <a:ext cx="888451" cy="639979"/>
              <a:chOff x="7687505" y="3079615"/>
              <a:chExt cx="888451" cy="639979"/>
            </a:xfrm>
          </p:grpSpPr>
          <p:sp>
            <p:nvSpPr>
              <p:cNvPr id="95" name="Rectangle 94">
                <a:extLst>
                  <a:ext uri="{FF2B5EF4-FFF2-40B4-BE49-F238E27FC236}">
                    <a16:creationId xmlns:a16="http://schemas.microsoft.com/office/drawing/2014/main" id="{B400BFBA-9748-4A06-9EAF-1133AB2D7E94}"/>
                  </a:ext>
                </a:extLst>
              </p:cNvPr>
              <p:cNvSpPr/>
              <p:nvPr/>
            </p:nvSpPr>
            <p:spPr>
              <a:xfrm>
                <a:off x="7687505" y="3458139"/>
                <a:ext cx="88845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Relying parties</a:t>
                </a:r>
              </a:p>
            </p:txBody>
          </p:sp>
          <p:sp>
            <p:nvSpPr>
              <p:cNvPr id="96" name="Freeform 124">
                <a:extLst>
                  <a:ext uri="{FF2B5EF4-FFF2-40B4-BE49-F238E27FC236}">
                    <a16:creationId xmlns:a16="http://schemas.microsoft.com/office/drawing/2014/main" id="{15BBFC86-2293-4869-86EF-07E9A0DB5BD1}"/>
                  </a:ext>
                </a:extLst>
              </p:cNvPr>
              <p:cNvSpPr>
                <a:spLocks noChangeAspect="1" noChangeArrowheads="1"/>
              </p:cNvSpPr>
              <p:nvPr/>
            </p:nvSpPr>
            <p:spPr bwMode="auto">
              <a:xfrm>
                <a:off x="7959757" y="3079615"/>
                <a:ext cx="501144" cy="313630"/>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90" name="Group 89">
              <a:extLst>
                <a:ext uri="{FF2B5EF4-FFF2-40B4-BE49-F238E27FC236}">
                  <a16:creationId xmlns:a16="http://schemas.microsoft.com/office/drawing/2014/main" id="{FB8AB4E9-4B8D-4D1D-A8F0-7D7FF68D3E6F}"/>
                </a:ext>
              </a:extLst>
            </p:cNvPr>
            <p:cNvGrpSpPr/>
            <p:nvPr/>
          </p:nvGrpSpPr>
          <p:grpSpPr>
            <a:xfrm>
              <a:off x="8020161" y="3018873"/>
              <a:ext cx="350544" cy="700720"/>
              <a:chOff x="7010511" y="3018873"/>
              <a:chExt cx="350544" cy="700720"/>
            </a:xfrm>
          </p:grpSpPr>
          <p:sp>
            <p:nvSpPr>
              <p:cNvPr id="91" name="Rectangle 90">
                <a:extLst>
                  <a:ext uri="{FF2B5EF4-FFF2-40B4-BE49-F238E27FC236}">
                    <a16:creationId xmlns:a16="http://schemas.microsoft.com/office/drawing/2014/main" id="{5D4B8CF7-2956-4E7B-821F-8ECBF80336B9}"/>
                  </a:ext>
                </a:extLst>
              </p:cNvPr>
              <p:cNvSpPr/>
              <p:nvPr/>
            </p:nvSpPr>
            <p:spPr>
              <a:xfrm>
                <a:off x="7010511" y="3458138"/>
                <a:ext cx="350544"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Logs</a:t>
                </a:r>
              </a:p>
            </p:txBody>
          </p:sp>
          <p:grpSp>
            <p:nvGrpSpPr>
              <p:cNvPr id="92" name="Group 4">
                <a:extLst>
                  <a:ext uri="{FF2B5EF4-FFF2-40B4-BE49-F238E27FC236}">
                    <a16:creationId xmlns:a16="http://schemas.microsoft.com/office/drawing/2014/main" id="{1AF3B604-F0A3-4F72-8A19-A5D755343A3B}"/>
                  </a:ext>
                </a:extLst>
              </p:cNvPr>
              <p:cNvGrpSpPr>
                <a:grpSpLocks noChangeAspect="1"/>
              </p:cNvGrpSpPr>
              <p:nvPr/>
            </p:nvGrpSpPr>
            <p:grpSpPr bwMode="auto">
              <a:xfrm>
                <a:off x="7029828" y="3018873"/>
                <a:ext cx="311913" cy="435113"/>
                <a:chOff x="6073" y="1685"/>
                <a:chExt cx="319" cy="445"/>
              </a:xfrm>
              <a:solidFill>
                <a:schemeClr val="tx1"/>
              </a:solidFill>
            </p:grpSpPr>
            <p:sp>
              <p:nvSpPr>
                <p:cNvPr id="93" name="Freeform 5">
                  <a:extLst>
                    <a:ext uri="{FF2B5EF4-FFF2-40B4-BE49-F238E27FC236}">
                      <a16:creationId xmlns:a16="http://schemas.microsoft.com/office/drawing/2014/main" id="{51258DCF-251A-4BC0-82A7-A5E10321400B}"/>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w="9525">
                  <a:solidFill>
                    <a:srgbClr val="000000"/>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sp>
              <p:nvSpPr>
                <p:cNvPr id="94" name="Oval 6">
                  <a:extLst>
                    <a:ext uri="{FF2B5EF4-FFF2-40B4-BE49-F238E27FC236}">
                      <a16:creationId xmlns:a16="http://schemas.microsoft.com/office/drawing/2014/main" id="{174D0966-2425-40B8-9CC8-07D05D0C3047}"/>
                    </a:ext>
                  </a:extLst>
                </p:cNvPr>
                <p:cNvSpPr>
                  <a:spLocks noChangeArrowheads="1"/>
                </p:cNvSpPr>
                <p:nvPr userDrawn="1"/>
              </p:nvSpPr>
              <p:spPr bwMode="auto">
                <a:xfrm>
                  <a:off x="6135" y="1743"/>
                  <a:ext cx="203" cy="72"/>
                </a:xfrm>
                <a:prstGeom prst="ellipse">
                  <a:avLst/>
                </a:prstGeom>
                <a:noFill/>
                <a:ln w="3175">
                  <a:solidFill>
                    <a:schemeClr val="tx1"/>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grpSp>
      <p:sp>
        <p:nvSpPr>
          <p:cNvPr id="103" name="Rectangle 102">
            <a:extLst>
              <a:ext uri="{FF2B5EF4-FFF2-40B4-BE49-F238E27FC236}">
                <a16:creationId xmlns:a16="http://schemas.microsoft.com/office/drawing/2014/main" id="{B8879298-B897-48B2-B973-95771600409E}"/>
              </a:ext>
            </a:extLst>
          </p:cNvPr>
          <p:cNvSpPr/>
          <p:nvPr/>
        </p:nvSpPr>
        <p:spPr>
          <a:xfrm>
            <a:off x="10810790" y="4143492"/>
            <a:ext cx="1273641" cy="659198"/>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Continuous</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Detection</a:t>
            </a:r>
          </a:p>
        </p:txBody>
      </p:sp>
      <p:sp>
        <p:nvSpPr>
          <p:cNvPr id="104" name="Rectangle 103">
            <a:extLst>
              <a:ext uri="{FF2B5EF4-FFF2-40B4-BE49-F238E27FC236}">
                <a16:creationId xmlns:a16="http://schemas.microsoft.com/office/drawing/2014/main" id="{0DEB988D-27B6-4972-B867-789FB4C033AD}"/>
              </a:ext>
            </a:extLst>
          </p:cNvPr>
          <p:cNvSpPr/>
          <p:nvPr/>
        </p:nvSpPr>
        <p:spPr>
          <a:xfrm>
            <a:off x="6903285" y="6216761"/>
            <a:ext cx="3543492" cy="376684"/>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Actionable insights and validation</a:t>
            </a:r>
          </a:p>
        </p:txBody>
      </p:sp>
      <p:sp>
        <p:nvSpPr>
          <p:cNvPr id="105" name="Rectangle 104">
            <a:extLst>
              <a:ext uri="{FF2B5EF4-FFF2-40B4-BE49-F238E27FC236}">
                <a16:creationId xmlns:a16="http://schemas.microsoft.com/office/drawing/2014/main" id="{01685B27-EA55-4F32-BF4F-39DB7F119727}"/>
              </a:ext>
            </a:extLst>
          </p:cNvPr>
          <p:cNvSpPr/>
          <p:nvPr/>
        </p:nvSpPr>
        <p:spPr>
          <a:xfrm>
            <a:off x="5419361" y="4136574"/>
            <a:ext cx="1145596" cy="659198"/>
          </a:xfrm>
          <a:prstGeom prst="rect">
            <a:avLst/>
          </a:prstGeom>
          <a:noFill/>
        </p:spPr>
        <p:txBody>
          <a:bodyPr wrap="none" lIns="38070" rIns="38070" anchor="ctr">
            <a:spAutoFit/>
          </a:bodyPr>
          <a:lstStyle/>
          <a:p>
            <a:pPr algn="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Proactive</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Protection</a:t>
            </a:r>
          </a:p>
        </p:txBody>
      </p:sp>
      <p:grpSp>
        <p:nvGrpSpPr>
          <p:cNvPr id="157" name="Group 156">
            <a:extLst>
              <a:ext uri="{FF2B5EF4-FFF2-40B4-BE49-F238E27FC236}">
                <a16:creationId xmlns:a16="http://schemas.microsoft.com/office/drawing/2014/main" id="{13E609CC-B4A2-4E18-BD1D-EC51E90CDACE}"/>
              </a:ext>
            </a:extLst>
          </p:cNvPr>
          <p:cNvGrpSpPr/>
          <p:nvPr/>
        </p:nvGrpSpPr>
        <p:grpSpPr>
          <a:xfrm>
            <a:off x="7954277" y="3124956"/>
            <a:ext cx="1423858" cy="1467053"/>
            <a:chOff x="7954525" y="2884719"/>
            <a:chExt cx="1424060" cy="1467261"/>
          </a:xfrm>
        </p:grpSpPr>
        <p:sp>
          <p:nvSpPr>
            <p:cNvPr id="154" name="building_5" title="Icon of tall buildings">
              <a:extLst>
                <a:ext uri="{FF2B5EF4-FFF2-40B4-BE49-F238E27FC236}">
                  <a16:creationId xmlns:a16="http://schemas.microsoft.com/office/drawing/2014/main" id="{3F92E69E-6882-45C5-9FE8-D77FFE9678F8}"/>
                </a:ext>
              </a:extLst>
            </p:cNvPr>
            <p:cNvSpPr>
              <a:spLocks noChangeAspect="1" noEditPoints="1"/>
            </p:cNvSpPr>
            <p:nvPr/>
          </p:nvSpPr>
          <p:spPr bwMode="auto">
            <a:xfrm>
              <a:off x="8174523" y="2884719"/>
              <a:ext cx="1038640" cy="11280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sp>
          <p:nvSpPr>
            <p:cNvPr id="156" name="Rectangle 155">
              <a:extLst>
                <a:ext uri="{FF2B5EF4-FFF2-40B4-BE49-F238E27FC236}">
                  <a16:creationId xmlns:a16="http://schemas.microsoft.com/office/drawing/2014/main" id="{5DFB85FD-F541-439D-9D2E-3F49B23D7FB9}"/>
                </a:ext>
              </a:extLst>
            </p:cNvPr>
            <p:cNvSpPr/>
            <p:nvPr/>
          </p:nvSpPr>
          <p:spPr>
            <a:xfrm>
              <a:off x="7954525" y="4060139"/>
              <a:ext cx="1424060" cy="291841"/>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1399" kern="0" spc="-42">
                  <a:solidFill>
                    <a:srgbClr val="0078D4"/>
                  </a:solidFill>
                  <a:latin typeface="Segoe UI"/>
                  <a:ea typeface="Segoe UI" pitchFamily="34" charset="0"/>
                  <a:cs typeface="Segoe UI Semibold" panose="020B0702040204020203" pitchFamily="34" charset="0"/>
                </a:rPr>
                <a:t>Your organization</a:t>
              </a:r>
            </a:p>
          </p:txBody>
        </p:sp>
      </p:grpSp>
      <p:grpSp>
        <p:nvGrpSpPr>
          <p:cNvPr id="133" name="Group 132">
            <a:extLst>
              <a:ext uri="{FF2B5EF4-FFF2-40B4-BE49-F238E27FC236}">
                <a16:creationId xmlns:a16="http://schemas.microsoft.com/office/drawing/2014/main" id="{C90E72D1-6730-4B66-963F-C7407C0557ED}"/>
              </a:ext>
            </a:extLst>
          </p:cNvPr>
          <p:cNvGrpSpPr>
            <a:grpSpLocks noChangeAspect="1"/>
          </p:cNvGrpSpPr>
          <p:nvPr/>
        </p:nvGrpSpPr>
        <p:grpSpPr>
          <a:xfrm>
            <a:off x="8123908" y="1435991"/>
            <a:ext cx="1142838" cy="1142838"/>
            <a:chOff x="1632251" y="1999107"/>
            <a:chExt cx="2061886" cy="2066304"/>
          </a:xfrm>
        </p:grpSpPr>
        <p:sp useBgFill="1">
          <p:nvSpPr>
            <p:cNvPr id="134" name="object 60">
              <a:extLst>
                <a:ext uri="{FF2B5EF4-FFF2-40B4-BE49-F238E27FC236}">
                  <a16:creationId xmlns:a16="http://schemas.microsoft.com/office/drawing/2014/main" id="{D3A3D700-C5D8-4C6D-AED4-20802C0F0647}"/>
                </a:ext>
              </a:extLst>
            </p:cNvPr>
            <p:cNvSpPr/>
            <p:nvPr/>
          </p:nvSpPr>
          <p:spPr>
            <a:xfrm>
              <a:off x="1632251" y="1999107"/>
              <a:ext cx="2061886" cy="20663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35" name="object 60">
              <a:extLst>
                <a:ext uri="{FF2B5EF4-FFF2-40B4-BE49-F238E27FC236}">
                  <a16:creationId xmlns:a16="http://schemas.microsoft.com/office/drawing/2014/main" id="{CB57339A-D390-497B-8180-E1827E99074B}"/>
                </a:ext>
              </a:extLst>
            </p:cNvPr>
            <p:cNvSpPr/>
            <p:nvPr/>
          </p:nvSpPr>
          <p:spPr>
            <a:xfrm>
              <a:off x="1819879" y="2187139"/>
              <a:ext cx="1686627" cy="169024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136" name="Group 135">
              <a:extLst>
                <a:ext uri="{FF2B5EF4-FFF2-40B4-BE49-F238E27FC236}">
                  <a16:creationId xmlns:a16="http://schemas.microsoft.com/office/drawing/2014/main" id="{626AB4DF-C576-4E48-B264-D0ED0515B24E}"/>
                </a:ext>
              </a:extLst>
            </p:cNvPr>
            <p:cNvGrpSpPr>
              <a:grpSpLocks noChangeAspect="1"/>
            </p:cNvGrpSpPr>
            <p:nvPr/>
          </p:nvGrpSpPr>
          <p:grpSpPr>
            <a:xfrm>
              <a:off x="2071491" y="2568828"/>
              <a:ext cx="1162174" cy="930121"/>
              <a:chOff x="2012826" y="1578099"/>
              <a:chExt cx="4118990" cy="3296544"/>
            </a:xfrm>
          </p:grpSpPr>
          <p:cxnSp>
            <p:nvCxnSpPr>
              <p:cNvPr id="141" name="Straight Connector 140">
                <a:extLst>
                  <a:ext uri="{FF2B5EF4-FFF2-40B4-BE49-F238E27FC236}">
                    <a16:creationId xmlns:a16="http://schemas.microsoft.com/office/drawing/2014/main" id="{1C9EFEC9-2D99-483E-9713-A537DE169104}"/>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843823-3125-4E20-9F69-66F1B020E2C9}"/>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8DE611-4422-49F8-9519-704AF62F87D5}"/>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34D6E0-DAA4-4395-8370-47DFD0A5424F}"/>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4AD6CAB-76EF-4261-A11B-6F99DF9065BE}"/>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24BFA6B-5606-4FCF-8588-7C56FDC13DA7}"/>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6041C1E-E998-4A25-B828-676111234303}"/>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1966B30-9768-42C6-982D-A837DA2394B0}"/>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17847C1-17EA-425E-99CC-45ED85E985DC}"/>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D0A4ACE-DF62-4498-B09D-4AE616306799}"/>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BFE1E61-031F-435D-94FA-0B6DC850CF9A}"/>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13B9091-643F-4383-B766-20C63FA88D76}"/>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31D3797-437D-4DD2-B0DF-C0A8D6081AF4}"/>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61BA8D6-3E60-4D06-8D55-B1A8678FC2BA}"/>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157339B-5A93-4F79-A712-6B1A966ABBAE}"/>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F22A9BBF-8283-4AA0-9880-0570D8B493DC}"/>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32B7557A-A71D-4CA1-A3E9-0EED35C89ED0}"/>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8D016A02-316C-4245-97E0-4B0E75E2C0B0}"/>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7357249E-F300-4865-ACA5-0D99D7AB9AEC}"/>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F02B84EE-62AF-4F7A-902A-4CDF1356F248}"/>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C33A194F-64CC-4D34-B7C3-7E9108D93D0A}"/>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D2443A38-F3C8-4EF2-8786-B879270ED854}"/>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581853A4-82A7-4178-B3C4-A658A886A13A}"/>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70" name="Group 169">
            <a:extLst>
              <a:ext uri="{FF2B5EF4-FFF2-40B4-BE49-F238E27FC236}">
                <a16:creationId xmlns:a16="http://schemas.microsoft.com/office/drawing/2014/main" id="{2B412E99-0B4B-446D-8F11-C702A6AAEF9D}"/>
              </a:ext>
            </a:extLst>
          </p:cNvPr>
          <p:cNvGrpSpPr>
            <a:grpSpLocks noChangeAspect="1"/>
          </p:cNvGrpSpPr>
          <p:nvPr/>
        </p:nvGrpSpPr>
        <p:grpSpPr>
          <a:xfrm>
            <a:off x="9761239" y="3242412"/>
            <a:ext cx="1142838" cy="1142838"/>
            <a:chOff x="5104346" y="1999107"/>
            <a:chExt cx="2061886" cy="2066304"/>
          </a:xfrm>
        </p:grpSpPr>
        <p:grpSp>
          <p:nvGrpSpPr>
            <p:cNvPr id="171" name="Group 170">
              <a:extLst>
                <a:ext uri="{FF2B5EF4-FFF2-40B4-BE49-F238E27FC236}">
                  <a16:creationId xmlns:a16="http://schemas.microsoft.com/office/drawing/2014/main" id="{A95BDA23-4E8D-464D-BE02-4DE6E1D50CDD}"/>
                </a:ext>
              </a:extLst>
            </p:cNvPr>
            <p:cNvGrpSpPr/>
            <p:nvPr/>
          </p:nvGrpSpPr>
          <p:grpSpPr>
            <a:xfrm>
              <a:off x="5104346" y="1999107"/>
              <a:ext cx="2061886" cy="2066304"/>
              <a:chOff x="788560" y="2041126"/>
              <a:chExt cx="1613535" cy="1616992"/>
            </a:xfrm>
          </p:grpSpPr>
          <p:sp useBgFill="1">
            <p:nvSpPr>
              <p:cNvPr id="173" name="object 60">
                <a:extLst>
                  <a:ext uri="{FF2B5EF4-FFF2-40B4-BE49-F238E27FC236}">
                    <a16:creationId xmlns:a16="http://schemas.microsoft.com/office/drawing/2014/main" id="{023E2B6A-63B0-43F7-BDB4-F663B5EDD46E}"/>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4" name="object 60">
                <a:extLst>
                  <a:ext uri="{FF2B5EF4-FFF2-40B4-BE49-F238E27FC236}">
                    <a16:creationId xmlns:a16="http://schemas.microsoft.com/office/drawing/2014/main" id="{FD00D1A8-43D5-4112-AF33-7AF9D0E580FA}"/>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2" name="Picture 171">
              <a:extLst>
                <a:ext uri="{FF2B5EF4-FFF2-40B4-BE49-F238E27FC236}">
                  <a16:creationId xmlns:a16="http://schemas.microsoft.com/office/drawing/2014/main" id="{E2C1694F-4C10-4330-BE92-E22E4D715FF3}"/>
                </a:ext>
              </a:extLst>
            </p:cNvPr>
            <p:cNvPicPr>
              <a:picLocks noChangeAspect="1"/>
            </p:cNvPicPr>
            <p:nvPr/>
          </p:nvPicPr>
          <p:blipFill>
            <a:blip r:embed="rId5"/>
            <a:stretch>
              <a:fillRect/>
            </a:stretch>
          </p:blipFill>
          <p:spPr>
            <a:xfrm>
              <a:off x="5685627" y="2602312"/>
              <a:ext cx="899324" cy="899322"/>
            </a:xfrm>
            <a:prstGeom prst="rect">
              <a:avLst/>
            </a:prstGeom>
          </p:spPr>
        </p:pic>
      </p:grpSp>
      <p:grpSp>
        <p:nvGrpSpPr>
          <p:cNvPr id="175" name="Group 174">
            <a:extLst>
              <a:ext uri="{FF2B5EF4-FFF2-40B4-BE49-F238E27FC236}">
                <a16:creationId xmlns:a16="http://schemas.microsoft.com/office/drawing/2014/main" id="{5C77E2D0-9FAD-41A2-8B92-87577F6EF63E}"/>
              </a:ext>
            </a:extLst>
          </p:cNvPr>
          <p:cNvGrpSpPr>
            <a:grpSpLocks noChangeAspect="1"/>
          </p:cNvGrpSpPr>
          <p:nvPr/>
        </p:nvGrpSpPr>
        <p:grpSpPr>
          <a:xfrm>
            <a:off x="6468589" y="3242412"/>
            <a:ext cx="1142838" cy="1142838"/>
            <a:chOff x="8757662" y="1999107"/>
            <a:chExt cx="2061886" cy="2066304"/>
          </a:xfrm>
        </p:grpSpPr>
        <p:grpSp>
          <p:nvGrpSpPr>
            <p:cNvPr id="176" name="Group 175">
              <a:extLst>
                <a:ext uri="{FF2B5EF4-FFF2-40B4-BE49-F238E27FC236}">
                  <a16:creationId xmlns:a16="http://schemas.microsoft.com/office/drawing/2014/main" id="{C5A783FC-D63F-4FDE-9662-8776882AECC6}"/>
                </a:ext>
              </a:extLst>
            </p:cNvPr>
            <p:cNvGrpSpPr/>
            <p:nvPr/>
          </p:nvGrpSpPr>
          <p:grpSpPr>
            <a:xfrm>
              <a:off x="8757662" y="1999107"/>
              <a:ext cx="2061886" cy="2066304"/>
              <a:chOff x="6497289" y="2041126"/>
              <a:chExt cx="1613535" cy="1616992"/>
            </a:xfrm>
          </p:grpSpPr>
          <p:sp useBgFill="1">
            <p:nvSpPr>
              <p:cNvPr id="178" name="object 60">
                <a:extLst>
                  <a:ext uri="{FF2B5EF4-FFF2-40B4-BE49-F238E27FC236}">
                    <a16:creationId xmlns:a16="http://schemas.microsoft.com/office/drawing/2014/main" id="{CBE42B11-B4AD-4C0F-8A3B-91F6C743ED4D}"/>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9" name="object 60">
                <a:extLst>
                  <a:ext uri="{FF2B5EF4-FFF2-40B4-BE49-F238E27FC236}">
                    <a16:creationId xmlns:a16="http://schemas.microsoft.com/office/drawing/2014/main" id="{0F622038-53E5-4909-80B8-109D3B3A3F4D}"/>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7" name="Picture 176">
              <a:extLst>
                <a:ext uri="{FF2B5EF4-FFF2-40B4-BE49-F238E27FC236}">
                  <a16:creationId xmlns:a16="http://schemas.microsoft.com/office/drawing/2014/main" id="{094BEED7-7428-4E96-B64C-1178C401E48A}"/>
                </a:ext>
              </a:extLst>
            </p:cNvPr>
            <p:cNvPicPr>
              <a:picLocks noChangeAspect="1"/>
            </p:cNvPicPr>
            <p:nvPr/>
          </p:nvPicPr>
          <p:blipFill>
            <a:blip r:embed="rId6"/>
            <a:stretch>
              <a:fillRect/>
            </a:stretch>
          </p:blipFill>
          <p:spPr>
            <a:xfrm>
              <a:off x="9352598" y="2588071"/>
              <a:ext cx="884594" cy="884594"/>
            </a:xfrm>
            <a:prstGeom prst="rect">
              <a:avLst/>
            </a:prstGeom>
          </p:spPr>
        </p:pic>
      </p:grpSp>
      <p:sp>
        <p:nvSpPr>
          <p:cNvPr id="180" name="Rectangle 179">
            <a:extLst>
              <a:ext uri="{FF2B5EF4-FFF2-40B4-BE49-F238E27FC236}">
                <a16:creationId xmlns:a16="http://schemas.microsoft.com/office/drawing/2014/main" id="{6E206B87-47AC-4204-B47B-7F1C5D7D717F}"/>
              </a:ext>
            </a:extLst>
          </p:cNvPr>
          <p:cNvSpPr/>
          <p:nvPr/>
        </p:nvSpPr>
        <p:spPr>
          <a:xfrm>
            <a:off x="9326498" y="1753969"/>
            <a:ext cx="2439597" cy="376684"/>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Connected Intelligence</a:t>
            </a:r>
          </a:p>
        </p:txBody>
      </p:sp>
    </p:spTree>
    <p:extLst>
      <p:ext uri="{BB962C8B-B14F-4D97-AF65-F5344CB8AC3E}">
        <p14:creationId xmlns:p14="http://schemas.microsoft.com/office/powerpoint/2010/main" val="24035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par>
                          <p:cTn id="14" fill="hold">
                            <p:stCondLst>
                              <p:cond delay="750"/>
                            </p:stCondLst>
                            <p:childTnLst>
                              <p:par>
                                <p:cTn id="15" presetID="21"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heel(1)">
                                      <p:cBhvr>
                                        <p:cTn id="17" dur="2000"/>
                                        <p:tgtEl>
                                          <p:spTgt spid="79"/>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50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10" presetClass="entr" presetSubtype="0" fill="hold" nodeType="withEffect">
                                  <p:stCondLst>
                                    <p:cond delay="100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nodeType="withEffect">
                                  <p:stCondLst>
                                    <p:cond delay="150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childTnLst>
                          </p:cTn>
                        </p:par>
                        <p:par>
                          <p:cTn id="42" fill="hold">
                            <p:stCondLst>
                              <p:cond delay="3150"/>
                            </p:stCondLst>
                            <p:childTnLst>
                              <p:par>
                                <p:cTn id="43" presetID="26" presetClass="emph" presetSubtype="0" repeatCount="2000" fill="hold" nodeType="afterEffect">
                                  <p:stCondLst>
                                    <p:cond delay="0"/>
                                  </p:stCondLst>
                                  <p:childTnLst>
                                    <p:animEffect transition="out" filter="fade">
                                      <p:cBhvr>
                                        <p:cTn id="44" dur="500" tmFilter="0, 0; .2, .5; .8, .5; 1, 0"/>
                                        <p:tgtEl>
                                          <p:spTgt spid="157"/>
                                        </p:tgtEl>
                                      </p:cBhvr>
                                    </p:animEffect>
                                    <p:animScale>
                                      <p:cBhvr>
                                        <p:cTn id="45" dur="250" autoRev="1" fill="hold"/>
                                        <p:tgtEl>
                                          <p:spTgt spid="1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3" grpId="0" animBg="1"/>
      <p:bldP spid="103" grpId="0"/>
      <p:bldP spid="104" grpId="0"/>
      <p:bldP spid="105" grpId="0"/>
      <p:bldP spid="1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23BD-F511-4135-A68E-37246FFB75F8}"/>
              </a:ext>
            </a:extLst>
          </p:cNvPr>
          <p:cNvSpPr>
            <a:spLocks noGrp="1"/>
          </p:cNvSpPr>
          <p:nvPr>
            <p:ph type="title"/>
          </p:nvPr>
        </p:nvSpPr>
        <p:spPr>
          <a:xfrm>
            <a:off x="529662" y="233152"/>
            <a:ext cx="11375536" cy="762786"/>
          </a:xfrm>
        </p:spPr>
        <p:txBody>
          <a:bodyPr/>
          <a:lstStyle/>
          <a:p>
            <a:r>
              <a:rPr lang="en-US" dirty="0"/>
              <a:t>Azure AD Join</a:t>
            </a:r>
            <a:br>
              <a:rPr lang="en-US" dirty="0"/>
            </a:br>
            <a:endParaRPr lang="en-US" dirty="0"/>
          </a:p>
        </p:txBody>
      </p:sp>
      <p:sp>
        <p:nvSpPr>
          <p:cNvPr id="3" name="Text Placeholder 2">
            <a:extLst>
              <a:ext uri="{FF2B5EF4-FFF2-40B4-BE49-F238E27FC236}">
                <a16:creationId xmlns:a16="http://schemas.microsoft.com/office/drawing/2014/main" id="{FC6BF23A-8BF6-4E18-8EB3-39FB32E679F5}"/>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Ability for users to have a self-service experience to join their devices to the company network</a:t>
            </a:r>
          </a:p>
          <a:p>
            <a:pPr marL="342900" indent="-342900">
              <a:buFont typeface="Arial" panose="020B0604020202020204" pitchFamily="34" charset="0"/>
              <a:buChar char="•"/>
            </a:pPr>
            <a:r>
              <a:rPr lang="en-US" dirty="0"/>
              <a:t>No need to join on-premises AD</a:t>
            </a:r>
          </a:p>
          <a:p>
            <a:pPr marL="342900" indent="-342900">
              <a:buFont typeface="Arial" panose="020B0604020202020204" pitchFamily="34" charset="0"/>
              <a:buChar char="•"/>
            </a:pPr>
            <a:r>
              <a:rPr lang="en-US" dirty="0"/>
              <a:t>Enterprise and at-scale ready</a:t>
            </a:r>
          </a:p>
          <a:p>
            <a:endParaRPr lang="en-US" dirty="0"/>
          </a:p>
        </p:txBody>
      </p:sp>
    </p:spTree>
    <p:extLst>
      <p:ext uri="{BB962C8B-B14F-4D97-AF65-F5344CB8AC3E}">
        <p14:creationId xmlns:p14="http://schemas.microsoft.com/office/powerpoint/2010/main" val="390530047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81A7-14E4-475E-9433-AC19967FD552}"/>
              </a:ext>
            </a:extLst>
          </p:cNvPr>
          <p:cNvSpPr>
            <a:spLocks noGrp="1"/>
          </p:cNvSpPr>
          <p:nvPr>
            <p:ph type="title"/>
          </p:nvPr>
        </p:nvSpPr>
        <p:spPr/>
        <p:txBody>
          <a:bodyPr/>
          <a:lstStyle/>
          <a:p>
            <a:r>
              <a:rPr lang="en-US" dirty="0"/>
              <a:t>Enterprise State Roaming</a:t>
            </a:r>
          </a:p>
        </p:txBody>
      </p:sp>
      <p:sp>
        <p:nvSpPr>
          <p:cNvPr id="3" name="Text Placeholder 2">
            <a:extLst>
              <a:ext uri="{FF2B5EF4-FFF2-40B4-BE49-F238E27FC236}">
                <a16:creationId xmlns:a16="http://schemas.microsoft.com/office/drawing/2014/main" id="{70A32054-525C-4AB5-AEB5-5D139415DAC2}"/>
              </a:ext>
            </a:extLst>
          </p:cNvPr>
          <p:cNvSpPr>
            <a:spLocks noGrp="1"/>
          </p:cNvSpPr>
          <p:nvPr>
            <p:ph type="body" sz="quarter" idx="10"/>
          </p:nvPr>
        </p:nvSpPr>
        <p:spPr>
          <a:xfrm>
            <a:off x="529662" y="1476622"/>
            <a:ext cx="11375536" cy="3139321"/>
          </a:xfrm>
        </p:spPr>
        <p:txBody>
          <a:bodyPr/>
          <a:lstStyle/>
          <a:p>
            <a:r>
              <a:rPr lang="en-US" dirty="0"/>
              <a:t>Enterprise State Roaming provides users with a unified experience across their Windows devices and reduces the time needed for configuring a new device/synchronizing user and app settings data to the cloud. </a:t>
            </a:r>
          </a:p>
          <a:p>
            <a:endParaRPr lang="en-US" dirty="0"/>
          </a:p>
          <a:p>
            <a:r>
              <a:rPr lang="en-US" dirty="0"/>
              <a:t>Similar to consumer settings sync that was first introduced in Windows as well as:</a:t>
            </a:r>
          </a:p>
          <a:p>
            <a:pPr marL="342900" indent="-342900">
              <a:buFont typeface="Arial" panose="020B0604020202020204" pitchFamily="34" charset="0"/>
              <a:buChar char="•"/>
            </a:pPr>
            <a:r>
              <a:rPr lang="en-US" dirty="0"/>
              <a:t>Separation of corporate and consumer data </a:t>
            </a:r>
          </a:p>
          <a:p>
            <a:pPr marL="342900" indent="-342900">
              <a:buFont typeface="Arial" panose="020B0604020202020204" pitchFamily="34" charset="0"/>
              <a:buChar char="•"/>
            </a:pPr>
            <a:r>
              <a:rPr lang="en-US" dirty="0"/>
              <a:t>Enhanced security</a:t>
            </a:r>
          </a:p>
          <a:p>
            <a:pPr marL="342900" indent="-342900">
              <a:buFont typeface="Arial" panose="020B0604020202020204" pitchFamily="34" charset="0"/>
              <a:buChar char="•"/>
            </a:pPr>
            <a:r>
              <a:rPr lang="en-US" dirty="0"/>
              <a:t>Better management and monitoring</a:t>
            </a:r>
            <a:r>
              <a:rPr lang="en-US" sz="1600" dirty="0"/>
              <a:t> </a:t>
            </a:r>
          </a:p>
        </p:txBody>
      </p:sp>
    </p:spTree>
    <p:extLst>
      <p:ext uri="{BB962C8B-B14F-4D97-AF65-F5344CB8AC3E}">
        <p14:creationId xmlns:p14="http://schemas.microsoft.com/office/powerpoint/2010/main" val="291958794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#8</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Implement and manage hybrid identities</a:t>
            </a:r>
          </a:p>
          <a:p>
            <a:pPr marL="342900" lvl="1" indent="-342900" fontAlgn="base">
              <a:buFont typeface="Arial" panose="020B0604020202020204" pitchFamily="34" charset="0"/>
              <a:buChar char="•"/>
            </a:pPr>
            <a:r>
              <a:rPr lang="en-US" sz="1600" dirty="0"/>
              <a:t>Install and configure Azure AD Connect</a:t>
            </a:r>
          </a:p>
          <a:p>
            <a:pPr marL="342900" lvl="1" indent="-342900" fontAlgn="base">
              <a:buFont typeface="Arial" panose="020B0604020202020204" pitchFamily="34" charset="0"/>
              <a:buChar char="•"/>
            </a:pPr>
            <a:r>
              <a:rPr lang="en-US" sz="1600" dirty="0"/>
              <a:t>Configure federation and single sign-on</a:t>
            </a:r>
          </a:p>
          <a:p>
            <a:pPr marL="342900" lvl="1" indent="-342900" fontAlgn="base">
              <a:buFont typeface="Arial" panose="020B0604020202020204" pitchFamily="34" charset="0"/>
              <a:buChar char="•"/>
            </a:pPr>
            <a:r>
              <a:rPr lang="en-US" sz="1600" dirty="0"/>
              <a:t>Manage Azure AD Connect</a:t>
            </a:r>
          </a:p>
          <a:p>
            <a:pPr marL="342900" lvl="1" indent="-342900" fontAlgn="base">
              <a:buFont typeface="Arial" panose="020B0604020202020204" pitchFamily="34" charset="0"/>
              <a:buChar char="•"/>
            </a:pPr>
            <a:r>
              <a:rPr lang="en-US" sz="1600" dirty="0"/>
              <a:t>Manage password sync and writeback</a:t>
            </a:r>
          </a:p>
        </p:txBody>
      </p:sp>
    </p:spTree>
    <p:extLst>
      <p:ext uri="{BB962C8B-B14F-4D97-AF65-F5344CB8AC3E}">
        <p14:creationId xmlns:p14="http://schemas.microsoft.com/office/powerpoint/2010/main" val="173953686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1440" y="1720210"/>
            <a:ext cx="11237870" cy="4001095"/>
          </a:xfrm>
        </p:spPr>
        <p:txBody>
          <a:bodyPr/>
          <a:lstStyle/>
          <a:p>
            <a:r>
              <a:rPr lang="en-US" b="1" dirty="0"/>
              <a:t>Integrates AD DS with Azure AD:</a:t>
            </a:r>
          </a:p>
          <a:p>
            <a:pPr lvl="1"/>
            <a:r>
              <a:rPr lang="en-US" b="1" dirty="0"/>
              <a:t>Implements a common identity for your users across Azure, Office 365, and SaaS apps</a:t>
            </a:r>
          </a:p>
          <a:p>
            <a:r>
              <a:rPr lang="en-US" b="1" dirty="0"/>
              <a:t>Provides support for:</a:t>
            </a:r>
          </a:p>
          <a:p>
            <a:pPr lvl="1"/>
            <a:r>
              <a:rPr lang="en-US" b="1" dirty="0"/>
              <a:t>Sync Services: synchronize AD DS objects, such as users and groups.</a:t>
            </a:r>
          </a:p>
          <a:p>
            <a:pPr lvl="1"/>
            <a:r>
              <a:rPr lang="en-US" b="1" dirty="0"/>
              <a:t>Health Monitoring: offers centralized monitoring </a:t>
            </a:r>
          </a:p>
          <a:p>
            <a:pPr lvl="1"/>
            <a:r>
              <a:rPr lang="en-US" b="1" dirty="0"/>
              <a:t>Federation: simplifies configuration of AD FS</a:t>
            </a:r>
          </a:p>
          <a:p>
            <a:pPr lvl="1"/>
            <a:r>
              <a:rPr lang="en-US" b="1" dirty="0"/>
              <a:t>Filtering of synchronization scope</a:t>
            </a:r>
          </a:p>
          <a:p>
            <a:pPr lvl="1"/>
            <a:r>
              <a:rPr lang="en-US" b="1" dirty="0"/>
              <a:t>Password hash synchronization</a:t>
            </a:r>
          </a:p>
          <a:p>
            <a:pPr lvl="1"/>
            <a:r>
              <a:rPr lang="en-US" b="1" dirty="0"/>
              <a:t>Protection against accidental deletes</a:t>
            </a:r>
          </a:p>
          <a:p>
            <a:pPr lvl="1"/>
            <a:r>
              <a:rPr lang="en-US" b="1" dirty="0"/>
              <a:t>Password </a:t>
            </a:r>
            <a:r>
              <a:rPr lang="en-US" b="1" dirty="0" err="1"/>
              <a:t>writeback</a:t>
            </a:r>
            <a:endParaRPr lang="en-US" b="1" dirty="0"/>
          </a:p>
          <a:p>
            <a:pPr lvl="1"/>
            <a:r>
              <a:rPr lang="en-US" b="1" dirty="0"/>
              <a:t>Device </a:t>
            </a:r>
            <a:r>
              <a:rPr lang="en-US" b="1" dirty="0" err="1"/>
              <a:t>writeback</a:t>
            </a:r>
            <a:endParaRPr lang="en-US" b="1" dirty="0"/>
          </a:p>
          <a:p>
            <a:pPr lvl="1"/>
            <a:r>
              <a:rPr lang="en-US" b="1" dirty="0"/>
              <a:t>Automatic upgrades</a:t>
            </a:r>
          </a:p>
        </p:txBody>
      </p:sp>
      <p:sp>
        <p:nvSpPr>
          <p:cNvPr id="3" name="Title 2">
            <a:extLst>
              <a:ext uri="{FF2B5EF4-FFF2-40B4-BE49-F238E27FC236}">
                <a16:creationId xmlns:a16="http://schemas.microsoft.com/office/drawing/2014/main" id="{24917656-F852-4E1A-9644-3E7EFF1E900F}"/>
              </a:ext>
            </a:extLst>
          </p:cNvPr>
          <p:cNvSpPr>
            <a:spLocks noGrp="1"/>
          </p:cNvSpPr>
          <p:nvPr>
            <p:ph type="title"/>
          </p:nvPr>
        </p:nvSpPr>
        <p:spPr/>
        <p:txBody>
          <a:bodyPr/>
          <a:lstStyle/>
          <a:p>
            <a:r>
              <a:rPr lang="en-US" dirty="0"/>
              <a:t>Azure AD Connect</a:t>
            </a:r>
          </a:p>
        </p:txBody>
      </p:sp>
      <p:pic>
        <p:nvPicPr>
          <p:cNvPr id="2050" name="Picture 2" descr="Image showing what Azure AD Sync Services d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76" y="3568028"/>
            <a:ext cx="4525050" cy="32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0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D699-D38C-4CC5-9630-42654B6964BB}"/>
              </a:ext>
            </a:extLst>
          </p:cNvPr>
          <p:cNvSpPr>
            <a:spLocks noGrp="1"/>
          </p:cNvSpPr>
          <p:nvPr>
            <p:ph type="title"/>
          </p:nvPr>
        </p:nvSpPr>
        <p:spPr/>
        <p:txBody>
          <a:bodyPr/>
          <a:lstStyle/>
          <a:p>
            <a:r>
              <a:rPr lang="en-US" dirty="0"/>
              <a:t>Active Directory Connect</a:t>
            </a:r>
            <a:br>
              <a:rPr lang="en-US" dirty="0"/>
            </a:br>
            <a:endParaRPr lang="en-US" dirty="0"/>
          </a:p>
        </p:txBody>
      </p:sp>
      <p:sp>
        <p:nvSpPr>
          <p:cNvPr id="3" name="Text Placeholder 2">
            <a:extLst>
              <a:ext uri="{FF2B5EF4-FFF2-40B4-BE49-F238E27FC236}">
                <a16:creationId xmlns:a16="http://schemas.microsoft.com/office/drawing/2014/main" id="{699C847D-56E9-49B6-9254-E4120B99FFB3}"/>
              </a:ext>
            </a:extLst>
          </p:cNvPr>
          <p:cNvSpPr>
            <a:spLocks noGrp="1"/>
          </p:cNvSpPr>
          <p:nvPr>
            <p:ph type="body" sz="quarter" idx="10"/>
          </p:nvPr>
        </p:nvSpPr>
        <p:spPr>
          <a:xfrm>
            <a:off x="529662" y="1476622"/>
            <a:ext cx="11375536" cy="2400657"/>
          </a:xfrm>
        </p:spPr>
        <p:txBody>
          <a:bodyPr/>
          <a:lstStyle/>
          <a:p>
            <a:r>
              <a:rPr lang="en-US" dirty="0"/>
              <a:t>Staging Mode</a:t>
            </a:r>
          </a:p>
          <a:p>
            <a:pPr marL="342900" indent="-342900">
              <a:buFont typeface="Arial" panose="020B0604020202020204" pitchFamily="34" charset="0"/>
              <a:buChar char="•"/>
            </a:pPr>
            <a:r>
              <a:rPr lang="en-US" dirty="0"/>
              <a:t>High availability</a:t>
            </a:r>
          </a:p>
          <a:p>
            <a:pPr marL="342900" indent="-342900">
              <a:buFont typeface="Arial" panose="020B0604020202020204" pitchFamily="34" charset="0"/>
              <a:buChar char="•"/>
            </a:pPr>
            <a:r>
              <a:rPr lang="en-US" dirty="0"/>
              <a:t>Test and deploy new configuration changes</a:t>
            </a:r>
          </a:p>
          <a:p>
            <a:pPr marL="342900" indent="-342900">
              <a:buFont typeface="Arial" panose="020B0604020202020204" pitchFamily="34" charset="0"/>
              <a:buChar char="•"/>
            </a:pPr>
            <a:r>
              <a:rPr lang="en-US" dirty="0"/>
              <a:t>Introduce a new server and decommission the old</a:t>
            </a:r>
          </a:p>
          <a:p>
            <a:endParaRPr lang="en-US" dirty="0"/>
          </a:p>
          <a:p>
            <a:endParaRPr lang="en-US" dirty="0"/>
          </a:p>
        </p:txBody>
      </p:sp>
    </p:spTree>
    <p:extLst>
      <p:ext uri="{BB962C8B-B14F-4D97-AF65-F5344CB8AC3E}">
        <p14:creationId xmlns:p14="http://schemas.microsoft.com/office/powerpoint/2010/main" val="127173512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40B-F6C1-4263-9381-30D28F15D494}"/>
              </a:ext>
            </a:extLst>
          </p:cNvPr>
          <p:cNvSpPr>
            <a:spLocks noGrp="1"/>
          </p:cNvSpPr>
          <p:nvPr>
            <p:ph type="title"/>
          </p:nvPr>
        </p:nvSpPr>
        <p:spPr/>
        <p:txBody>
          <a:bodyPr/>
          <a:lstStyle/>
          <a:p>
            <a:r>
              <a:rPr lang="en-US" dirty="0"/>
              <a:t>Active Directory Connect Writeback</a:t>
            </a:r>
          </a:p>
        </p:txBody>
      </p:sp>
      <p:sp>
        <p:nvSpPr>
          <p:cNvPr id="3" name="Text Placeholder 2">
            <a:extLst>
              <a:ext uri="{FF2B5EF4-FFF2-40B4-BE49-F238E27FC236}">
                <a16:creationId xmlns:a16="http://schemas.microsoft.com/office/drawing/2014/main" id="{0216BF7C-65E7-4177-8473-68A58C1AE0DC}"/>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Subscription to Azure AD Premium is required for device writeback</a:t>
            </a:r>
          </a:p>
          <a:p>
            <a:pPr marL="342900" indent="-342900">
              <a:buFont typeface="Arial" panose="020B0604020202020204" pitchFamily="34" charset="0"/>
              <a:buChar char="•"/>
            </a:pPr>
            <a:r>
              <a:rPr lang="en-US" dirty="0"/>
              <a:t>Used to enable conditional access based on devices to ADFS (2012 R2 or higher) protected applications (relying party trusts)</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1D053C1A-41C6-42B8-A266-3919C07171BE}"/>
              </a:ext>
            </a:extLst>
          </p:cNvPr>
          <p:cNvPicPr>
            <a:picLocks noChangeAspect="1"/>
          </p:cNvPicPr>
          <p:nvPr/>
        </p:nvPicPr>
        <p:blipFill>
          <a:blip r:embed="rId3"/>
          <a:stretch>
            <a:fillRect/>
          </a:stretch>
        </p:blipFill>
        <p:spPr>
          <a:xfrm>
            <a:off x="2308766" y="3011557"/>
            <a:ext cx="4648625" cy="3277290"/>
          </a:xfrm>
          <a:prstGeom prst="rect">
            <a:avLst/>
          </a:prstGeom>
        </p:spPr>
      </p:pic>
    </p:spTree>
    <p:extLst>
      <p:ext uri="{BB962C8B-B14F-4D97-AF65-F5344CB8AC3E}">
        <p14:creationId xmlns:p14="http://schemas.microsoft.com/office/powerpoint/2010/main" val="27405181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#1</a:t>
            </a:r>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3939540"/>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dirty="0"/>
              <a:t>Configure diagnostic settings on resource</a:t>
            </a:r>
          </a:p>
          <a:p>
            <a:pPr marL="342900" lvl="1" indent="-342900" fontAlgn="base">
              <a:buFont typeface="Arial" panose="020B0604020202020204" pitchFamily="34" charset="0"/>
              <a:buChar char="•"/>
            </a:pPr>
            <a:r>
              <a:rPr lang="en-US" dirty="0"/>
              <a:t>Create baseline for resources</a:t>
            </a:r>
          </a:p>
          <a:p>
            <a:pPr marL="342900" lvl="1" indent="-342900" fontAlgn="base">
              <a:buFont typeface="Arial" panose="020B0604020202020204" pitchFamily="34" charset="0"/>
              <a:buChar char="•"/>
            </a:pPr>
            <a:r>
              <a:rPr lang="en-US" dirty="0"/>
              <a:t>Create and rest alert</a:t>
            </a:r>
          </a:p>
          <a:p>
            <a:pPr marL="342900" lvl="1" indent="-342900" fontAlgn="base">
              <a:buFont typeface="Arial" panose="020B0604020202020204" pitchFamily="34" charset="0"/>
              <a:buChar char="•"/>
            </a:pPr>
            <a:r>
              <a:rPr lang="en-US" dirty="0"/>
              <a:t>Analyze alerts across subscription</a:t>
            </a:r>
          </a:p>
          <a:p>
            <a:pPr marL="342900" lvl="1" indent="-342900" fontAlgn="base">
              <a:buFont typeface="Arial" panose="020B0604020202020204" pitchFamily="34" charset="0"/>
              <a:buChar char="•"/>
            </a:pPr>
            <a:r>
              <a:rPr lang="en-US" dirty="0"/>
              <a:t>Analyze metrics across subscription</a:t>
            </a:r>
          </a:p>
          <a:p>
            <a:pPr marL="342900" lvl="1" indent="-342900" fontAlgn="base">
              <a:buFont typeface="Arial" panose="020B0604020202020204" pitchFamily="34" charset="0"/>
              <a:buChar char="•"/>
            </a:pPr>
            <a:r>
              <a:rPr lang="en-US" dirty="0"/>
              <a:t>Create action groups</a:t>
            </a:r>
          </a:p>
          <a:p>
            <a:pPr marL="342900" lvl="1" indent="-342900" fontAlgn="base">
              <a:buFont typeface="Arial" panose="020B0604020202020204" pitchFamily="34" charset="0"/>
              <a:buChar char="•"/>
            </a:pPr>
            <a:r>
              <a:rPr lang="en-US" dirty="0"/>
              <a:t>Monitor for unused resources</a:t>
            </a:r>
          </a:p>
          <a:p>
            <a:pPr marL="342900" lvl="1" indent="-342900" fontAlgn="base">
              <a:buFont typeface="Arial" panose="020B0604020202020204" pitchFamily="34" charset="0"/>
              <a:buChar char="•"/>
            </a:pPr>
            <a:r>
              <a:rPr lang="en-US" dirty="0"/>
              <a:t>Monitor spend</a:t>
            </a:r>
          </a:p>
          <a:p>
            <a:pPr marL="342900" lvl="1" indent="-342900" fontAlgn="base">
              <a:buFont typeface="Arial" panose="020B0604020202020204" pitchFamily="34" charset="0"/>
              <a:buChar char="•"/>
            </a:pPr>
            <a:r>
              <a:rPr lang="en-US" dirty="0"/>
              <a:t>Report on spend</a:t>
            </a:r>
          </a:p>
          <a:p>
            <a:pPr marL="342900" lvl="1" indent="-342900" fontAlgn="base">
              <a:buFont typeface="Arial" panose="020B0604020202020204" pitchFamily="34" charset="0"/>
              <a:buChar char="•"/>
            </a:pPr>
            <a:r>
              <a:rPr lang="en-US" dirty="0"/>
              <a:t>Utilize Log Search query functions</a:t>
            </a:r>
          </a:p>
          <a:p>
            <a:pPr marL="342900" lvl="1" indent="-342900" fontAlgn="base">
              <a:buFont typeface="Arial" panose="020B0604020202020204" pitchFamily="34" charset="0"/>
              <a:buChar char="•"/>
            </a:pPr>
            <a:r>
              <a:rPr lang="en-US" dirty="0"/>
              <a:t>View alerts in Log Analytics</a:t>
            </a:r>
          </a:p>
        </p:txBody>
      </p:sp>
    </p:spTree>
    <p:extLst>
      <p:ext uri="{BB962C8B-B14F-4D97-AF65-F5344CB8AC3E}">
        <p14:creationId xmlns:p14="http://schemas.microsoft.com/office/powerpoint/2010/main" val="239697002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6766-A376-48AE-BE19-1C4F829FE961}"/>
              </a:ext>
            </a:extLst>
          </p:cNvPr>
          <p:cNvSpPr>
            <a:spLocks noGrp="1"/>
          </p:cNvSpPr>
          <p:nvPr>
            <p:ph type="title"/>
          </p:nvPr>
        </p:nvSpPr>
        <p:spPr/>
        <p:txBody>
          <a:bodyPr/>
          <a:lstStyle/>
          <a:p>
            <a:r>
              <a:rPr lang="en-US" dirty="0"/>
              <a:t>Password hash synchronization with AD</a:t>
            </a:r>
          </a:p>
        </p:txBody>
      </p:sp>
      <p:pic>
        <p:nvPicPr>
          <p:cNvPr id="4" name="Picture 3">
            <a:extLst>
              <a:ext uri="{FF2B5EF4-FFF2-40B4-BE49-F238E27FC236}">
                <a16:creationId xmlns:a16="http://schemas.microsoft.com/office/drawing/2014/main" id="{1EF1F9FA-7F24-4792-A48B-681D98F17DE9}"/>
              </a:ext>
            </a:extLst>
          </p:cNvPr>
          <p:cNvPicPr>
            <a:picLocks noChangeAspect="1"/>
          </p:cNvPicPr>
          <p:nvPr/>
        </p:nvPicPr>
        <p:blipFill>
          <a:blip r:embed="rId3"/>
          <a:stretch>
            <a:fillRect/>
          </a:stretch>
        </p:blipFill>
        <p:spPr>
          <a:xfrm>
            <a:off x="1735611" y="1397477"/>
            <a:ext cx="8988711" cy="5390888"/>
          </a:xfrm>
          <a:prstGeom prst="rect">
            <a:avLst/>
          </a:prstGeom>
        </p:spPr>
      </p:pic>
      <p:sp>
        <p:nvSpPr>
          <p:cNvPr id="3" name="Text Placeholder 2">
            <a:extLst>
              <a:ext uri="{FF2B5EF4-FFF2-40B4-BE49-F238E27FC236}">
                <a16:creationId xmlns:a16="http://schemas.microsoft.com/office/drawing/2014/main" id="{DCF642F3-709B-43C5-93B4-A96E4AE84DA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4585657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0F27-8CB5-455F-BC9C-6EBDC3D72718}"/>
              </a:ext>
            </a:extLst>
          </p:cNvPr>
          <p:cNvSpPr>
            <a:spLocks noGrp="1"/>
          </p:cNvSpPr>
          <p:nvPr>
            <p:ph type="title"/>
          </p:nvPr>
        </p:nvSpPr>
        <p:spPr/>
        <p:txBody>
          <a:bodyPr/>
          <a:lstStyle/>
          <a:p>
            <a:r>
              <a:rPr lang="en-US" dirty="0"/>
              <a:t>Azure AD Pass-Through Synchronization (alternative to Password Sync)</a:t>
            </a:r>
          </a:p>
        </p:txBody>
      </p:sp>
      <p:sp>
        <p:nvSpPr>
          <p:cNvPr id="3" name="Text Placeholder 2">
            <a:extLst>
              <a:ext uri="{FF2B5EF4-FFF2-40B4-BE49-F238E27FC236}">
                <a16:creationId xmlns:a16="http://schemas.microsoft.com/office/drawing/2014/main" id="{3C91783D-1B8F-4841-A6ED-3FEF0610B2C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73D8314-5B12-4A3B-B19D-A8C2A798985D}"/>
              </a:ext>
            </a:extLst>
          </p:cNvPr>
          <p:cNvPicPr>
            <a:picLocks noChangeAspect="1"/>
          </p:cNvPicPr>
          <p:nvPr/>
        </p:nvPicPr>
        <p:blipFill>
          <a:blip r:embed="rId3"/>
          <a:stretch>
            <a:fillRect/>
          </a:stretch>
        </p:blipFill>
        <p:spPr>
          <a:xfrm>
            <a:off x="89451" y="1397477"/>
            <a:ext cx="12436475" cy="5579955"/>
          </a:xfrm>
          <a:prstGeom prst="rect">
            <a:avLst/>
          </a:prstGeom>
        </p:spPr>
      </p:pic>
    </p:spTree>
    <p:extLst>
      <p:ext uri="{BB962C8B-B14F-4D97-AF65-F5344CB8AC3E}">
        <p14:creationId xmlns:p14="http://schemas.microsoft.com/office/powerpoint/2010/main" val="70421108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9898-1F1A-4086-AE66-4956A6556102}"/>
              </a:ext>
            </a:extLst>
          </p:cNvPr>
          <p:cNvSpPr>
            <a:spLocks noGrp="1"/>
          </p:cNvSpPr>
          <p:nvPr>
            <p:ph type="title"/>
          </p:nvPr>
        </p:nvSpPr>
        <p:spPr/>
        <p:txBody>
          <a:bodyPr/>
          <a:lstStyle/>
          <a:p>
            <a:r>
              <a:rPr lang="en-US" dirty="0"/>
              <a:t>Federation</a:t>
            </a:r>
          </a:p>
        </p:txBody>
      </p:sp>
      <p:pic>
        <p:nvPicPr>
          <p:cNvPr id="4" name="Picture 3">
            <a:extLst>
              <a:ext uri="{FF2B5EF4-FFF2-40B4-BE49-F238E27FC236}">
                <a16:creationId xmlns:a16="http://schemas.microsoft.com/office/drawing/2014/main" id="{4D5FE505-6AFC-42AD-B3A8-E867D6F632DD}"/>
              </a:ext>
            </a:extLst>
          </p:cNvPr>
          <p:cNvPicPr>
            <a:picLocks noChangeAspect="1"/>
          </p:cNvPicPr>
          <p:nvPr/>
        </p:nvPicPr>
        <p:blipFill>
          <a:blip r:embed="rId3"/>
          <a:stretch>
            <a:fillRect/>
          </a:stretch>
        </p:blipFill>
        <p:spPr>
          <a:xfrm>
            <a:off x="793749" y="1172816"/>
            <a:ext cx="10848975" cy="5715345"/>
          </a:xfrm>
          <a:prstGeom prst="rect">
            <a:avLst/>
          </a:prstGeom>
        </p:spPr>
      </p:pic>
    </p:spTree>
    <p:extLst>
      <p:ext uri="{BB962C8B-B14F-4D97-AF65-F5344CB8AC3E}">
        <p14:creationId xmlns:p14="http://schemas.microsoft.com/office/powerpoint/2010/main" val="341272081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9881-B28D-46A0-96C1-1943C54965E1}"/>
              </a:ext>
            </a:extLst>
          </p:cNvPr>
          <p:cNvSpPr>
            <a:spLocks noGrp="1"/>
          </p:cNvSpPr>
          <p:nvPr>
            <p:ph type="title"/>
          </p:nvPr>
        </p:nvSpPr>
        <p:spPr/>
        <p:txBody>
          <a:bodyPr/>
          <a:lstStyle/>
          <a:p>
            <a:r>
              <a:rPr lang="en-US" dirty="0"/>
              <a:t>Hybrid Identity</a:t>
            </a:r>
          </a:p>
        </p:txBody>
      </p:sp>
      <p:sp>
        <p:nvSpPr>
          <p:cNvPr id="3" name="Text Placeholder 2">
            <a:extLst>
              <a:ext uri="{FF2B5EF4-FFF2-40B4-BE49-F238E27FC236}">
                <a16:creationId xmlns:a16="http://schemas.microsoft.com/office/drawing/2014/main" id="{CCEC5D8C-567E-4EF7-9032-9BD40EA25C19}"/>
              </a:ext>
            </a:extLst>
          </p:cNvPr>
          <p:cNvSpPr>
            <a:spLocks noGrp="1"/>
          </p:cNvSpPr>
          <p:nvPr>
            <p:ph type="body" sz="quarter" idx="10"/>
          </p:nvPr>
        </p:nvSpPr>
        <p:spPr>
          <a:xfrm>
            <a:off x="595915" y="1464074"/>
            <a:ext cx="11239464" cy="3139321"/>
          </a:xfrm>
        </p:spPr>
        <p:txBody>
          <a:bodyPr/>
          <a:lstStyle/>
          <a:p>
            <a:r>
              <a:rPr lang="en-US" b="1" u="sng" dirty="0">
                <a:hlinkClick r:id="rId2"/>
              </a:rPr>
              <a:t>Password hash synchronization (PHS)</a:t>
            </a:r>
            <a:r>
              <a:rPr lang="en-US" dirty="0"/>
              <a:t> </a:t>
            </a:r>
          </a:p>
          <a:p>
            <a:r>
              <a:rPr lang="en-US" b="1" dirty="0">
                <a:hlinkClick r:id="rId3"/>
              </a:rPr>
              <a:t>Pass-through authentication (PTA)</a:t>
            </a:r>
            <a:r>
              <a:rPr lang="en-US" dirty="0"/>
              <a:t> </a:t>
            </a:r>
          </a:p>
          <a:p>
            <a:r>
              <a:rPr lang="en-US" b="1" dirty="0">
                <a:hlinkClick r:id="rId4"/>
              </a:rPr>
              <a:t>Federation</a:t>
            </a:r>
            <a:endParaRPr lang="en-US" dirty="0"/>
          </a:p>
          <a:p>
            <a:endParaRPr lang="en-US" dirty="0"/>
          </a:p>
          <a:p>
            <a:endParaRPr lang="en-US" dirty="0"/>
          </a:p>
          <a:p>
            <a:r>
              <a:rPr lang="en-US" dirty="0"/>
              <a:t>Provides single-sign on</a:t>
            </a:r>
          </a:p>
          <a:p>
            <a:endParaRPr lang="en-US" dirty="0"/>
          </a:p>
          <a:p>
            <a:endParaRPr lang="en-US" dirty="0"/>
          </a:p>
        </p:txBody>
      </p:sp>
    </p:spTree>
    <p:extLst>
      <p:ext uri="{BB962C8B-B14F-4D97-AF65-F5344CB8AC3E}">
        <p14:creationId xmlns:p14="http://schemas.microsoft.com/office/powerpoint/2010/main" val="3142345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5" name="Title 4">
            <a:extLst>
              <a:ext uri="{FF2B5EF4-FFF2-40B4-BE49-F238E27FC236}">
                <a16:creationId xmlns:a16="http://schemas.microsoft.com/office/drawing/2014/main" id="{ADFF8E79-AA1A-4481-8334-6A5FB4D651C0}"/>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Questions?</a:t>
            </a:r>
          </a:p>
        </p:txBody>
      </p:sp>
      <p:sp>
        <p:nvSpPr>
          <p:cNvPr id="1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Questions">
            <a:extLst>
              <a:ext uri="{FF2B5EF4-FFF2-40B4-BE49-F238E27FC236}">
                <a16:creationId xmlns:a16="http://schemas.microsoft.com/office/drawing/2014/main" id="{0CD143D9-0BE6-429F-9E36-1A7742F48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4366" y="1851158"/>
            <a:ext cx="4224811" cy="4224811"/>
          </a:xfrm>
          <a:prstGeom prst="rect">
            <a:avLst/>
          </a:prstGeom>
        </p:spPr>
      </p:pic>
    </p:spTree>
    <p:extLst>
      <p:ext uri="{BB962C8B-B14F-4D97-AF65-F5344CB8AC3E}">
        <p14:creationId xmlns:p14="http://schemas.microsoft.com/office/powerpoint/2010/main" val="20230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Advisor</a:t>
            </a:r>
          </a:p>
        </p:txBody>
      </p:sp>
      <p:sp>
        <p:nvSpPr>
          <p:cNvPr id="6" name="Text Placeholder 5"/>
          <p:cNvSpPr>
            <a:spLocks noGrp="1"/>
          </p:cNvSpPr>
          <p:nvPr>
            <p:ph type="body" sz="quarter" idx="10"/>
          </p:nvPr>
        </p:nvSpPr>
        <p:spPr>
          <a:xfrm>
            <a:off x="596711" y="4620923"/>
            <a:ext cx="11237870" cy="1292662"/>
          </a:xfrm>
        </p:spPr>
        <p:txBody>
          <a:bodyPr/>
          <a:lstStyle/>
          <a:p>
            <a:r>
              <a:rPr lang="en-US" dirty="0"/>
              <a:t>Personalized cloud consultant</a:t>
            </a:r>
          </a:p>
          <a:p>
            <a:r>
              <a:rPr lang="en-US" dirty="0"/>
              <a:t>Analyzes your configuration and recommends solutions </a:t>
            </a:r>
          </a:p>
          <a:p>
            <a:r>
              <a:rPr lang="en-US" dirty="0"/>
              <a:t>Four areas: High Availability, Security, Performance, and Cost</a:t>
            </a:r>
          </a:p>
        </p:txBody>
      </p:sp>
      <p:pic>
        <p:nvPicPr>
          <p:cNvPr id="5" name="Picture 4" descr="Screenshot of the Advisor recommendations page, showing recommendations based on resource usage and telemetry for High Availability, Security, Performance, and Cost optimizations. A total cost savings of $2,876 USD per month based on the recommendations is highlighted.">
            <a:extLst>
              <a:ext uri="{FF2B5EF4-FFF2-40B4-BE49-F238E27FC236}">
                <a16:creationId xmlns:a16="http://schemas.microsoft.com/office/drawing/2014/main" id="{335502D8-8404-4DFA-8928-FC3BC0B641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292617" cy="2969225"/>
          </a:xfrm>
          <a:prstGeom prst="rect">
            <a:avLst/>
          </a:prstGeom>
          <a:noFill/>
          <a:ln>
            <a:solidFill>
              <a:schemeClr val="tx1"/>
            </a:solidFill>
          </a:ln>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32B10-EF92-49F3-B07D-D77E86237B56}"/>
              </a:ext>
            </a:extLst>
          </p:cNvPr>
          <p:cNvSpPr>
            <a:spLocks noGrp="1"/>
          </p:cNvSpPr>
          <p:nvPr>
            <p:ph type="title"/>
          </p:nvPr>
        </p:nvSpPr>
        <p:spPr/>
        <p:txBody>
          <a:bodyPr/>
          <a:lstStyle/>
          <a:p>
            <a:r>
              <a:rPr lang="en-US" dirty="0"/>
              <a:t>Introducing Azure Monitor Service</a:t>
            </a:r>
          </a:p>
        </p:txBody>
      </p:sp>
      <p:pic>
        <p:nvPicPr>
          <p:cNvPr id="4" name="Picture 3" descr="Diagram showing the different monitoring and diagnostic services available in Azure. Those services are divided into broad categories for monitoring such as Core, Application, Infrastructure, and Shared Capabilities.">
            <a:extLst>
              <a:ext uri="{FF2B5EF4-FFF2-40B4-BE49-F238E27FC236}">
                <a16:creationId xmlns:a16="http://schemas.microsoft.com/office/drawing/2014/main" id="{9D2726F8-F036-4D86-B840-EF9C9DA68F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2734" y="1457192"/>
            <a:ext cx="8469076" cy="4936646"/>
          </a:xfrm>
          <a:prstGeom prst="rect">
            <a:avLst/>
          </a:prstGeom>
          <a:noFill/>
          <a:ln>
            <a:solidFill>
              <a:schemeClr val="tx1"/>
            </a:solidFill>
          </a:ln>
        </p:spPr>
      </p:pic>
    </p:spTree>
    <p:extLst>
      <p:ext uri="{BB962C8B-B14F-4D97-AF65-F5344CB8AC3E}">
        <p14:creationId xmlns:p14="http://schemas.microsoft.com/office/powerpoint/2010/main" val="29821377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E331-BB4E-42D4-AC61-7F39C74D9CF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AF3877F-FEB6-44CA-A88A-7F44364FCB6A}"/>
              </a:ext>
            </a:extLst>
          </p:cNvPr>
          <p:cNvPicPr>
            <a:picLocks noChangeAspect="1"/>
          </p:cNvPicPr>
          <p:nvPr/>
        </p:nvPicPr>
        <p:blipFill>
          <a:blip r:embed="rId3"/>
          <a:stretch>
            <a:fillRect/>
          </a:stretch>
        </p:blipFill>
        <p:spPr>
          <a:xfrm>
            <a:off x="-1" y="23599"/>
            <a:ext cx="12436475" cy="6947325"/>
          </a:xfrm>
          <a:prstGeom prst="rect">
            <a:avLst/>
          </a:prstGeom>
        </p:spPr>
      </p:pic>
    </p:spTree>
    <p:extLst>
      <p:ext uri="{BB962C8B-B14F-4D97-AF65-F5344CB8AC3E}">
        <p14:creationId xmlns:p14="http://schemas.microsoft.com/office/powerpoint/2010/main" val="345308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Monitor Alerts</a:t>
            </a:r>
          </a:p>
        </p:txBody>
      </p:sp>
      <p:sp>
        <p:nvSpPr>
          <p:cNvPr id="6" name="Text Placeholder 5"/>
          <p:cNvSpPr>
            <a:spLocks noGrp="1"/>
          </p:cNvSpPr>
          <p:nvPr>
            <p:ph type="body" sz="quarter" idx="10"/>
          </p:nvPr>
        </p:nvSpPr>
        <p:spPr>
          <a:xfrm>
            <a:off x="596711" y="4620923"/>
            <a:ext cx="11237870" cy="1292662"/>
          </a:xfrm>
        </p:spPr>
        <p:txBody>
          <a:bodyPr/>
          <a:lstStyle/>
          <a:p>
            <a:r>
              <a:rPr lang="en-US" dirty="0"/>
              <a:t>A unified authoring experience</a:t>
            </a:r>
          </a:p>
          <a:p>
            <a:r>
              <a:rPr lang="en-US" dirty="0"/>
              <a:t>Better creation workflow and fired alert notification</a:t>
            </a:r>
          </a:p>
          <a:p>
            <a:r>
              <a:rPr lang="en-US" dirty="0"/>
              <a:t>Consolidation into one view</a:t>
            </a:r>
          </a:p>
        </p:txBody>
      </p:sp>
      <p:pic>
        <p:nvPicPr>
          <p:cNvPr id="7" name="Picture 6" descr="Monitor Alerts screenshot. Required information is provided including: Subscription, Resource Group, and Time Range. ">
            <a:extLst>
              <a:ext uri="{FF2B5EF4-FFF2-40B4-BE49-F238E27FC236}">
                <a16:creationId xmlns:a16="http://schemas.microsoft.com/office/drawing/2014/main" id="{14741131-E22F-42CF-B0A9-EE061342E9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659727" cy="2856321"/>
          </a:xfrm>
          <a:prstGeom prst="rect">
            <a:avLst/>
          </a:prstGeom>
          <a:noFill/>
          <a:ln>
            <a:solidFill>
              <a:schemeClr val="tx1"/>
            </a:solidFill>
          </a:ln>
        </p:spPr>
      </p:pic>
    </p:spTree>
    <p:extLst>
      <p:ext uri="{BB962C8B-B14F-4D97-AF65-F5344CB8AC3E}">
        <p14:creationId xmlns:p14="http://schemas.microsoft.com/office/powerpoint/2010/main" val="16804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Creating Alert Rules</a:t>
            </a:r>
          </a:p>
        </p:txBody>
      </p:sp>
      <p:sp>
        <p:nvSpPr>
          <p:cNvPr id="6" name="Text Placeholder 5"/>
          <p:cNvSpPr>
            <a:spLocks noGrp="1"/>
          </p:cNvSpPr>
          <p:nvPr>
            <p:ph type="body" sz="quarter" idx="10"/>
          </p:nvPr>
        </p:nvSpPr>
        <p:spPr>
          <a:xfrm>
            <a:off x="596711" y="3421862"/>
            <a:ext cx="11237870" cy="1318396"/>
          </a:xfrm>
        </p:spPr>
        <p:txBody>
          <a:bodyPr/>
          <a:lstStyle/>
          <a:p>
            <a:pPr marL="524586" indent="-524586">
              <a:buFont typeface="+mj-lt"/>
              <a:buAutoNum type="arabicPeriod"/>
            </a:pPr>
            <a:r>
              <a:rPr lang="en-US" dirty="0"/>
              <a:t>Define the alert condition with target, criteria, and logic</a:t>
            </a:r>
          </a:p>
          <a:p>
            <a:pPr marL="524586" indent="-524586">
              <a:buFont typeface="+mj-lt"/>
              <a:buAutoNum type="arabicPeriod"/>
            </a:pPr>
            <a:r>
              <a:rPr lang="en-US" dirty="0"/>
              <a:t>Define the alert details like rule name, description, and severity</a:t>
            </a:r>
          </a:p>
          <a:p>
            <a:pPr marL="524586" indent="-524586">
              <a:buFont typeface="+mj-lt"/>
              <a:buAutoNum type="arabicPeriod"/>
            </a:pPr>
            <a:r>
              <a:rPr lang="en-US" dirty="0"/>
              <a:t>Define the action group for notifications</a:t>
            </a:r>
          </a:p>
        </p:txBody>
      </p:sp>
      <p:pic>
        <p:nvPicPr>
          <p:cNvPr id="5" name="Picture 4" descr="Flowchart showing the three step process for creating an alert: 1) Define the alert condition, 2 Define the alert details, and 3) Define and action group.">
            <a:extLst>
              <a:ext uri="{FF2B5EF4-FFF2-40B4-BE49-F238E27FC236}">
                <a16:creationId xmlns:a16="http://schemas.microsoft.com/office/drawing/2014/main" id="{B91EF6D2-9C62-4BDB-BF27-DC1FF6E8A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6089846" cy="1782275"/>
          </a:xfrm>
          <a:prstGeom prst="rect">
            <a:avLst/>
          </a:prstGeom>
          <a:noFill/>
        </p:spPr>
      </p:pic>
    </p:spTree>
    <p:extLst>
      <p:ext uri="{BB962C8B-B14F-4D97-AF65-F5344CB8AC3E}">
        <p14:creationId xmlns:p14="http://schemas.microsoft.com/office/powerpoint/2010/main" val="27935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8891-5040-4605-9823-1CF03C404B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6E3EAB-38E5-4490-8F54-B82DFE0FC95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38D91118-8E0E-4BE9-987B-27B276B2798D}"/>
              </a:ext>
            </a:extLst>
          </p:cNvPr>
          <p:cNvPicPr>
            <a:picLocks noChangeAspect="1"/>
          </p:cNvPicPr>
          <p:nvPr/>
        </p:nvPicPr>
        <p:blipFill>
          <a:blip r:embed="rId3"/>
          <a:stretch>
            <a:fillRect/>
          </a:stretch>
        </p:blipFill>
        <p:spPr>
          <a:xfrm>
            <a:off x="3233616" y="-1"/>
            <a:ext cx="5969241" cy="6994525"/>
          </a:xfrm>
          <a:prstGeom prst="rect">
            <a:avLst/>
          </a:prstGeom>
        </p:spPr>
      </p:pic>
    </p:spTree>
    <p:extLst>
      <p:ext uri="{BB962C8B-B14F-4D97-AF65-F5344CB8AC3E}">
        <p14:creationId xmlns:p14="http://schemas.microsoft.com/office/powerpoint/2010/main" val="27839736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Action Groups</a:t>
            </a:r>
          </a:p>
        </p:txBody>
      </p:sp>
      <p:sp>
        <p:nvSpPr>
          <p:cNvPr id="6" name="Text Placeholder 5"/>
          <p:cNvSpPr>
            <a:spLocks noGrp="1"/>
          </p:cNvSpPr>
          <p:nvPr>
            <p:ph type="body" sz="quarter" idx="10"/>
          </p:nvPr>
        </p:nvSpPr>
        <p:spPr>
          <a:xfrm>
            <a:off x="596711" y="4460191"/>
            <a:ext cx="11237870" cy="1661993"/>
          </a:xfrm>
        </p:spPr>
        <p:txBody>
          <a:bodyPr/>
          <a:lstStyle/>
          <a:p>
            <a:r>
              <a:rPr lang="en-US" dirty="0"/>
              <a:t>Configure a list of actions to take when the alert is triggered</a:t>
            </a:r>
          </a:p>
          <a:p>
            <a:r>
              <a:rPr lang="en-US" dirty="0"/>
              <a:t>Ensures the same actions are taken each time an alert is triggered</a:t>
            </a:r>
          </a:p>
          <a:p>
            <a:r>
              <a:rPr lang="en-US" dirty="0"/>
              <a:t>Action types: Email/</a:t>
            </a:r>
            <a:r>
              <a:rPr lang="en-US" u="sng" dirty="0">
                <a:hlinkClick r:id="rId3"/>
              </a:rPr>
              <a:t>SMS</a:t>
            </a:r>
            <a:r>
              <a:rPr lang="en-US" dirty="0"/>
              <a:t>/Push/Voice, </a:t>
            </a:r>
            <a:r>
              <a:rPr lang="en-US" u="sng" dirty="0">
                <a:hlinkClick r:id="rId4"/>
              </a:rPr>
              <a:t>Logic App</a:t>
            </a:r>
            <a:r>
              <a:rPr lang="en-US" dirty="0"/>
              <a:t>, </a:t>
            </a:r>
            <a:r>
              <a:rPr lang="en-US" u="sng" dirty="0">
                <a:hlinkClick r:id="rId5"/>
              </a:rPr>
              <a:t>Webhook</a:t>
            </a:r>
            <a:r>
              <a:rPr lang="en-US" dirty="0"/>
              <a:t>, </a:t>
            </a:r>
            <a:r>
              <a:rPr lang="en-US" u="sng" dirty="0">
                <a:hlinkClick r:id="rId6"/>
              </a:rPr>
              <a:t>IT Service Management</a:t>
            </a:r>
            <a:r>
              <a:rPr lang="en-US" dirty="0"/>
              <a:t>, or Automation Runbook</a:t>
            </a:r>
          </a:p>
        </p:txBody>
      </p:sp>
      <p:pic>
        <p:nvPicPr>
          <p:cNvPr id="5" name="Picture 4" descr="Actions groups screenshot. Three actions are shown: Email/SMS/Push/Voice, Webhook, and Automation Runbook.">
            <a:extLst>
              <a:ext uri="{FF2B5EF4-FFF2-40B4-BE49-F238E27FC236}">
                <a16:creationId xmlns:a16="http://schemas.microsoft.com/office/drawing/2014/main" id="{D2C699C1-BDED-4337-90E2-16262770995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6712" y="1471440"/>
            <a:ext cx="3946078" cy="1859285"/>
          </a:xfrm>
          <a:prstGeom prst="rect">
            <a:avLst/>
          </a:prstGeom>
          <a:noFill/>
          <a:ln>
            <a:solidFill>
              <a:schemeClr val="tx1"/>
            </a:solidFill>
          </a:ln>
        </p:spPr>
      </p:pic>
      <p:pic>
        <p:nvPicPr>
          <p:cNvPr id="8" name="Picture 7" descr="Screenshot of the Email/SMS/Push/Voice selections including: Name, Email checkbox, and SMS checkbox. ">
            <a:extLst>
              <a:ext uri="{FF2B5EF4-FFF2-40B4-BE49-F238E27FC236}">
                <a16:creationId xmlns:a16="http://schemas.microsoft.com/office/drawing/2014/main" id="{30D2F147-E859-40BE-A64D-EA2F20B7EE0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8390" y="1463668"/>
            <a:ext cx="3429084" cy="2545314"/>
          </a:xfrm>
          <a:prstGeom prst="rect">
            <a:avLst/>
          </a:prstGeom>
          <a:noFill/>
          <a:ln>
            <a:solidFill>
              <a:schemeClr val="tx1"/>
            </a:solidFill>
          </a:ln>
        </p:spPr>
      </p:pic>
      <p:cxnSp>
        <p:nvCxnSpPr>
          <p:cNvPr id="3" name="Straight Arrow Connector 2">
            <a:extLst>
              <a:ext uri="{FF2B5EF4-FFF2-40B4-BE49-F238E27FC236}">
                <a16:creationId xmlns:a16="http://schemas.microsoft.com/office/drawing/2014/main" id="{D90480F7-077B-4F81-A1AE-1F6BD555B9CF}"/>
              </a:ext>
            </a:extLst>
          </p:cNvPr>
          <p:cNvCxnSpPr/>
          <p:nvPr/>
        </p:nvCxnSpPr>
        <p:spPr>
          <a:xfrm>
            <a:off x="2847138" y="2349675"/>
            <a:ext cx="2943151"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50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Signal Types and Metrics</a:t>
            </a:r>
          </a:p>
        </p:txBody>
      </p:sp>
      <p:sp>
        <p:nvSpPr>
          <p:cNvPr id="6" name="Text Placeholder 5"/>
          <p:cNvSpPr>
            <a:spLocks noGrp="1"/>
          </p:cNvSpPr>
          <p:nvPr>
            <p:ph type="body" sz="quarter" idx="10"/>
          </p:nvPr>
        </p:nvSpPr>
        <p:spPr>
          <a:xfrm>
            <a:off x="596712" y="1464073"/>
            <a:ext cx="5665935" cy="2031325"/>
          </a:xfrm>
        </p:spPr>
        <p:txBody>
          <a:bodyPr/>
          <a:lstStyle/>
          <a:p>
            <a:pPr lvl="0"/>
            <a:r>
              <a:rPr lang="en-US" dirty="0"/>
              <a:t>Improved latency</a:t>
            </a:r>
          </a:p>
          <a:p>
            <a:pPr lvl="0"/>
            <a:r>
              <a:rPr lang="en-US" dirty="0"/>
              <a:t>Support for multi-dimensional metrics</a:t>
            </a:r>
          </a:p>
          <a:p>
            <a:pPr lvl="0"/>
            <a:r>
              <a:rPr lang="en-US" dirty="0"/>
              <a:t>More control over metric conditions</a:t>
            </a:r>
          </a:p>
          <a:p>
            <a:pPr lvl="0"/>
            <a:r>
              <a:rPr lang="en-US" dirty="0"/>
              <a:t>Combined monitoring of multiple metrics</a:t>
            </a:r>
          </a:p>
          <a:p>
            <a:pPr lvl="0"/>
            <a:r>
              <a:rPr lang="en-US" dirty="0"/>
              <a:t>Metrics from Logs </a:t>
            </a:r>
          </a:p>
        </p:txBody>
      </p:sp>
      <p:pic>
        <p:nvPicPr>
          <p:cNvPr id="5" name="Picture 4" descr="Screenshot of the Configure Signal Logic page. Two Signal Types are shown: Metric and Activity Log. Signal Names include: Used Capacity, Transactions, and All Administrative operations. ">
            <a:extLst>
              <a:ext uri="{FF2B5EF4-FFF2-40B4-BE49-F238E27FC236}">
                <a16:creationId xmlns:a16="http://schemas.microsoft.com/office/drawing/2014/main" id="{681FEF2D-B8C6-4976-8657-520A99FFD8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3765" y="1479305"/>
            <a:ext cx="5457618" cy="4084232"/>
          </a:xfrm>
          <a:prstGeom prst="rect">
            <a:avLst/>
          </a:prstGeom>
          <a:noFill/>
          <a:ln>
            <a:solidFill>
              <a:schemeClr val="tx1"/>
            </a:solidFill>
          </a:ln>
        </p:spPr>
      </p:pic>
    </p:spTree>
    <p:extLst>
      <p:ext uri="{BB962C8B-B14F-4D97-AF65-F5344CB8AC3E}">
        <p14:creationId xmlns:p14="http://schemas.microsoft.com/office/powerpoint/2010/main" val="2042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a:xfrm>
            <a:off x="0" y="233152"/>
            <a:ext cx="11905198" cy="762786"/>
          </a:xfrm>
        </p:spPr>
        <p:txBody>
          <a:bodyPr/>
          <a:lstStyle/>
          <a:p>
            <a:r>
              <a:rPr lang="en-US" dirty="0"/>
              <a:t>How this Training is organized</a:t>
            </a:r>
          </a:p>
        </p:txBody>
      </p:sp>
      <p:sp>
        <p:nvSpPr>
          <p:cNvPr id="24" name="Title 5">
            <a:extLst>
              <a:ext uri="{FF2B5EF4-FFF2-40B4-BE49-F238E27FC236}">
                <a16:creationId xmlns:a16="http://schemas.microsoft.com/office/drawing/2014/main" id="{72103144-48CF-4C98-91D1-E12F1A12549D}"/>
              </a:ext>
            </a:extLst>
          </p:cNvPr>
          <p:cNvSpPr txBox="1">
            <a:spLocks/>
          </p:cNvSpPr>
          <p:nvPr/>
        </p:nvSpPr>
        <p:spPr>
          <a:xfrm>
            <a:off x="1" y="995939"/>
            <a:ext cx="5135418" cy="5998586"/>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72C6"/>
                </a:solidFill>
                <a:effectLst/>
                <a:latin typeface="+mj-lt"/>
                <a:ea typeface="+mn-ea"/>
                <a:cs typeface="Segoe UI" pitchFamily="34" charset="0"/>
              </a:defRPr>
            </a:lvl1pPr>
          </a:lstStyle>
          <a:p>
            <a:r>
              <a:rPr lang="en-US" dirty="0"/>
              <a:t>Exam </a:t>
            </a:r>
          </a:p>
          <a:p>
            <a:r>
              <a:rPr lang="en-US" dirty="0"/>
              <a:t>(AZ300 or AZ301)</a:t>
            </a:r>
          </a:p>
          <a:p>
            <a:endParaRPr lang="en-US" dirty="0"/>
          </a:p>
          <a:p>
            <a:r>
              <a:rPr lang="en-US" dirty="0"/>
              <a:t>Area</a:t>
            </a:r>
          </a:p>
          <a:p>
            <a:r>
              <a:rPr lang="en-US" dirty="0"/>
              <a:t>(Deploy and configure infra)</a:t>
            </a:r>
          </a:p>
          <a:p>
            <a:endParaRPr lang="en-US" dirty="0"/>
          </a:p>
          <a:p>
            <a:r>
              <a:rPr lang="en-US" dirty="0"/>
              <a:t>Module</a:t>
            </a:r>
            <a:r>
              <a:rPr lang="en-US"/>
              <a:t>/Objective </a:t>
            </a:r>
            <a:endParaRPr lang="en-US" dirty="0"/>
          </a:p>
          <a:p>
            <a:r>
              <a:rPr lang="en-US" dirty="0"/>
              <a:t>(Analyze resource utilization and consumption)</a:t>
            </a:r>
          </a:p>
          <a:p>
            <a:endParaRPr lang="en-US" dirty="0"/>
          </a:p>
          <a:p>
            <a:endParaRPr lang="en-US" dirty="0"/>
          </a:p>
        </p:txBody>
      </p:sp>
      <p:pic>
        <p:nvPicPr>
          <p:cNvPr id="3" name="Picture 2">
            <a:extLst>
              <a:ext uri="{FF2B5EF4-FFF2-40B4-BE49-F238E27FC236}">
                <a16:creationId xmlns:a16="http://schemas.microsoft.com/office/drawing/2014/main" id="{30990BBA-91C0-4394-ACC1-F9FB362FE4A0}"/>
              </a:ext>
            </a:extLst>
          </p:cNvPr>
          <p:cNvPicPr>
            <a:picLocks noChangeAspect="1"/>
          </p:cNvPicPr>
          <p:nvPr/>
        </p:nvPicPr>
        <p:blipFill>
          <a:blip r:embed="rId3"/>
          <a:stretch>
            <a:fillRect/>
          </a:stretch>
        </p:blipFill>
        <p:spPr>
          <a:xfrm>
            <a:off x="5301673" y="0"/>
            <a:ext cx="7134802" cy="6994525"/>
          </a:xfrm>
          <a:prstGeom prst="rect">
            <a:avLst/>
          </a:prstGeom>
        </p:spPr>
      </p:pic>
    </p:spTree>
    <p:extLst>
      <p:ext uri="{BB962C8B-B14F-4D97-AF65-F5344CB8AC3E}">
        <p14:creationId xmlns:p14="http://schemas.microsoft.com/office/powerpoint/2010/main" val="91559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Alerts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486052"/>
          </a:xfrm>
        </p:spPr>
        <p:txBody>
          <a:bodyPr/>
          <a:lstStyle/>
          <a:p>
            <a:r>
              <a:rPr lang="en-US" dirty="0"/>
              <a:t>Audit and receive notifications about important actions in your Azure subscription</a:t>
            </a:r>
          </a:p>
          <a:p>
            <a:pPr lvl="1"/>
            <a:r>
              <a:rPr lang="en-US" sz="2448" dirty="0"/>
              <a:t>Create a network security group</a:t>
            </a:r>
          </a:p>
          <a:p>
            <a:pPr lvl="1"/>
            <a:r>
              <a:rPr lang="en-US" sz="2448" dirty="0"/>
              <a:t>Browse the Activity Log in the portal</a:t>
            </a:r>
          </a:p>
          <a:p>
            <a:pPr lvl="1"/>
            <a:r>
              <a:rPr lang="en-US" sz="2448" dirty="0"/>
              <a:t>Browse an event in the Activity log</a:t>
            </a:r>
          </a:p>
          <a:p>
            <a:pPr lvl="1"/>
            <a:r>
              <a:rPr lang="en-US" sz="2448" dirty="0"/>
              <a:t>Create an Activity log alert</a:t>
            </a:r>
          </a:p>
          <a:p>
            <a:pPr lvl="1"/>
            <a:r>
              <a:rPr lang="en-US" sz="2448" dirty="0"/>
              <a:t>Test the Activity log alert</a:t>
            </a:r>
          </a:p>
        </p:txBody>
      </p:sp>
    </p:spTree>
    <p:extLst>
      <p:ext uri="{BB962C8B-B14F-4D97-AF65-F5344CB8AC3E}">
        <p14:creationId xmlns:p14="http://schemas.microsoft.com/office/powerpoint/2010/main" val="21670400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Overview of </a:t>
            </a:r>
            <a:r>
              <a:rPr lang="en-US" b="1" dirty="0">
                <a:hlinkClick r:id="rId3"/>
              </a:rPr>
              <a:t>Activity Log</a:t>
            </a:r>
            <a:r>
              <a:rPr lang="en-US" b="1" dirty="0"/>
              <a:t> - </a:t>
            </a:r>
            <a:r>
              <a:rPr lang="en-US" dirty="0">
                <a:hlinkClick r:id="rId4"/>
              </a:rPr>
              <a:t>Video:</a:t>
            </a:r>
            <a:r>
              <a:rPr lang="en-US" dirty="0"/>
              <a:t> Activity Log</a:t>
            </a:r>
            <a:endParaRPr lang="en-US" b="1" dirty="0"/>
          </a:p>
        </p:txBody>
      </p:sp>
      <p:sp>
        <p:nvSpPr>
          <p:cNvPr id="6" name="Text Placeholder 5"/>
          <p:cNvSpPr>
            <a:spLocks noGrp="1"/>
          </p:cNvSpPr>
          <p:nvPr>
            <p:ph type="body" sz="quarter" idx="10"/>
          </p:nvPr>
        </p:nvSpPr>
        <p:spPr>
          <a:xfrm>
            <a:off x="596712" y="1742644"/>
            <a:ext cx="6066904" cy="2769989"/>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7" name="Picture 6" descr="Image showing the Activity Log interfaces with OMS Log Analytics, Event Hubs, Power BI, Azure Storage, Email, WebHooks, Azure Portal, PowerShell, CLI, and REST API.">
            <a:extLst>
              <a:ext uri="{FF2B5EF4-FFF2-40B4-BE49-F238E27FC236}">
                <a16:creationId xmlns:a16="http://schemas.microsoft.com/office/drawing/2014/main" id="{0C789C0D-8198-43AB-9D23-9646E7434E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63616" y="1414985"/>
            <a:ext cx="5654062" cy="4204859"/>
          </a:xfrm>
          <a:prstGeom prst="rect">
            <a:avLst/>
          </a:prstGeom>
          <a:noFill/>
          <a:ln>
            <a:solidFill>
              <a:schemeClr val="dk1"/>
            </a:solidFill>
          </a:ln>
        </p:spPr>
      </p:pic>
    </p:spTree>
    <p:extLst>
      <p:ext uri="{BB962C8B-B14F-4D97-AF65-F5344CB8AC3E}">
        <p14:creationId xmlns:p14="http://schemas.microsoft.com/office/powerpoint/2010/main" val="18476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Query the Activity Log</a:t>
            </a:r>
          </a:p>
        </p:txBody>
      </p:sp>
      <p:sp>
        <p:nvSpPr>
          <p:cNvPr id="6" name="Text Placeholder 5"/>
          <p:cNvSpPr>
            <a:spLocks noGrp="1"/>
          </p:cNvSpPr>
          <p:nvPr>
            <p:ph type="body" sz="quarter" idx="10"/>
          </p:nvPr>
        </p:nvSpPr>
        <p:spPr>
          <a:xfrm>
            <a:off x="596711" y="4705706"/>
            <a:ext cx="11237870" cy="923330"/>
          </a:xfrm>
        </p:spPr>
        <p:txBody>
          <a:bodyPr/>
          <a:lstStyle/>
          <a:p>
            <a:pPr lvl="0"/>
            <a:r>
              <a:rPr lang="en-US" dirty="0"/>
              <a:t>Filter by: Subscription, Resource group, Resource (name), Resource type, Operation name, Timespan, Category, Severity, and Event initiated by </a:t>
            </a:r>
          </a:p>
        </p:txBody>
      </p:sp>
      <p:pic>
        <p:nvPicPr>
          <p:cNvPr id="5" name="Picture 4" descr="Screenshot of the Activity Log selections including: Subscription, Resource Group, Resource, Resource Type, Operation, Timespan, Event Category, Event Severity, Event initiated by, and Search. ">
            <a:extLst>
              <a:ext uri="{FF2B5EF4-FFF2-40B4-BE49-F238E27FC236}">
                <a16:creationId xmlns:a16="http://schemas.microsoft.com/office/drawing/2014/main" id="{CEFC25B9-9815-4B7A-8C63-9AC62A8630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11244671" cy="2981336"/>
          </a:xfrm>
          <a:prstGeom prst="rect">
            <a:avLst/>
          </a:prstGeom>
          <a:noFill/>
          <a:ln>
            <a:solidFill>
              <a:schemeClr val="tx1"/>
            </a:solidFill>
          </a:ln>
        </p:spPr>
      </p:pic>
    </p:spTree>
    <p:extLst>
      <p:ext uri="{BB962C8B-B14F-4D97-AF65-F5344CB8AC3E}">
        <p14:creationId xmlns:p14="http://schemas.microsoft.com/office/powerpoint/2010/main" val="40661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Event Categories</a:t>
            </a:r>
          </a:p>
        </p:txBody>
      </p:sp>
      <p:sp>
        <p:nvSpPr>
          <p:cNvPr id="6" name="Text Placeholder 5"/>
          <p:cNvSpPr>
            <a:spLocks noGrp="1"/>
          </p:cNvSpPr>
          <p:nvPr>
            <p:ph type="body" sz="quarter" idx="10"/>
          </p:nvPr>
        </p:nvSpPr>
        <p:spPr>
          <a:xfrm>
            <a:off x="596711" y="1742644"/>
            <a:ext cx="6223075" cy="2769989"/>
          </a:xfrm>
        </p:spPr>
        <p:txBody>
          <a:bodyPr/>
          <a:lstStyle/>
          <a:p>
            <a:pPr lvl="0"/>
            <a:r>
              <a:rPr lang="en-US" dirty="0"/>
              <a:t>Administrative events</a:t>
            </a:r>
          </a:p>
          <a:p>
            <a:pPr lvl="0"/>
            <a:r>
              <a:rPr lang="en-US" dirty="0"/>
              <a:t>Service health events with status</a:t>
            </a:r>
          </a:p>
          <a:p>
            <a:pPr lvl="0"/>
            <a:r>
              <a:rPr lang="en-US" dirty="0"/>
              <a:t>Alert events</a:t>
            </a:r>
          </a:p>
          <a:p>
            <a:pPr lvl="0"/>
            <a:r>
              <a:rPr lang="en-US" dirty="0"/>
              <a:t>Autoscale events</a:t>
            </a:r>
          </a:p>
          <a:p>
            <a:pPr lvl="0"/>
            <a:r>
              <a:rPr lang="en-US" dirty="0"/>
              <a:t>Usage recommendations</a:t>
            </a:r>
          </a:p>
          <a:p>
            <a:pPr lvl="0"/>
            <a:r>
              <a:rPr lang="en-US" dirty="0"/>
              <a:t>Security events</a:t>
            </a:r>
          </a:p>
          <a:p>
            <a:pPr lvl="0"/>
            <a:r>
              <a:rPr lang="en-US" dirty="0"/>
              <a:t>Policy and Resource Health (reserved)</a:t>
            </a:r>
          </a:p>
        </p:txBody>
      </p:sp>
      <p:pic>
        <p:nvPicPr>
          <p:cNvPr id="5" name="Picture 4" descr="Screenshot of the Event categories drop-down. Selections include: All, Administrative, Secuirity, Service Health (selected), Alert, Recommendation, Policy, Autoscale, and Resource Health. ">
            <a:extLst>
              <a:ext uri="{FF2B5EF4-FFF2-40B4-BE49-F238E27FC236}">
                <a16:creationId xmlns:a16="http://schemas.microsoft.com/office/drawing/2014/main" id="{915C9FE4-9B0C-4AA1-B97C-275A472F20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0122" y="1463669"/>
            <a:ext cx="4611260" cy="4252497"/>
          </a:xfrm>
          <a:prstGeom prst="rect">
            <a:avLst/>
          </a:prstGeom>
          <a:noFill/>
          <a:ln>
            <a:solidFill>
              <a:schemeClr val="dk1"/>
            </a:solidFill>
          </a:ln>
        </p:spPr>
      </p:pic>
    </p:spTree>
    <p:extLst>
      <p:ext uri="{BB962C8B-B14F-4D97-AF65-F5344CB8AC3E}">
        <p14:creationId xmlns:p14="http://schemas.microsoft.com/office/powerpoint/2010/main" val="33230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Activity Log and Log Analytics</a:t>
            </a:r>
          </a:p>
        </p:txBody>
      </p:sp>
      <p:sp>
        <p:nvSpPr>
          <p:cNvPr id="6" name="Text Placeholder 5"/>
          <p:cNvSpPr>
            <a:spLocks noGrp="1"/>
          </p:cNvSpPr>
          <p:nvPr>
            <p:ph type="body" sz="quarter" idx="10"/>
          </p:nvPr>
        </p:nvSpPr>
        <p:spPr>
          <a:xfrm>
            <a:off x="596711" y="4705707"/>
            <a:ext cx="11237870" cy="1661993"/>
          </a:xfrm>
        </p:spPr>
        <p:txBody>
          <a:bodyPr/>
          <a:lstStyle/>
          <a:p>
            <a:pPr lvl="0"/>
            <a:r>
              <a:rPr lang="en-US" dirty="0"/>
              <a:t>Analyze the activity logs with pre-defined views</a:t>
            </a:r>
          </a:p>
          <a:p>
            <a:pPr lvl="0"/>
            <a:r>
              <a:rPr lang="en-US" dirty="0"/>
              <a:t>Analyze and search activity logs from multiple Azure subscriptions</a:t>
            </a:r>
          </a:p>
          <a:p>
            <a:pPr lvl="0"/>
            <a:r>
              <a:rPr lang="en-US" dirty="0"/>
              <a:t>See operational activities aggregated by status</a:t>
            </a:r>
          </a:p>
          <a:p>
            <a:pPr lvl="0"/>
            <a:r>
              <a:rPr lang="en-US" dirty="0"/>
              <a:t>View trends of activities happening on each of your Azure services</a:t>
            </a:r>
          </a:p>
        </p:txBody>
      </p:sp>
      <p:pic>
        <p:nvPicPr>
          <p:cNvPr id="7" name="Picture 6" descr="The Log Analytics blade is shown. The Azure Activity Log and Subscription are selected. ">
            <a:extLst>
              <a:ext uri="{FF2B5EF4-FFF2-40B4-BE49-F238E27FC236}">
                <a16:creationId xmlns:a16="http://schemas.microsoft.com/office/drawing/2014/main" id="{0406B1E8-2290-4E39-A1C9-36D4068FD660}"/>
              </a:ext>
            </a:extLst>
          </p:cNvPr>
          <p:cNvPicPr/>
          <p:nvPr/>
        </p:nvPicPr>
        <p:blipFill>
          <a:blip r:embed="rId3"/>
          <a:stretch>
            <a:fillRect/>
          </a:stretch>
        </p:blipFill>
        <p:spPr>
          <a:xfrm>
            <a:off x="1129628" y="1463669"/>
            <a:ext cx="10304728" cy="2945001"/>
          </a:xfrm>
          <a:prstGeom prst="rect">
            <a:avLst/>
          </a:prstGeom>
        </p:spPr>
      </p:pic>
    </p:spTree>
    <p:extLst>
      <p:ext uri="{BB962C8B-B14F-4D97-AF65-F5344CB8AC3E}">
        <p14:creationId xmlns:p14="http://schemas.microsoft.com/office/powerpoint/2010/main" val="560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Collect Across Subscriptions</a:t>
            </a:r>
          </a:p>
        </p:txBody>
      </p:sp>
      <p:sp>
        <p:nvSpPr>
          <p:cNvPr id="6" name="Text Placeholder 5"/>
          <p:cNvSpPr>
            <a:spLocks noGrp="1"/>
          </p:cNvSpPr>
          <p:nvPr>
            <p:ph type="body" sz="quarter" idx="10"/>
          </p:nvPr>
        </p:nvSpPr>
        <p:spPr>
          <a:xfrm>
            <a:off x="596711" y="4705707"/>
            <a:ext cx="11237870" cy="1292662"/>
          </a:xfrm>
        </p:spPr>
        <p:txBody>
          <a:bodyPr/>
          <a:lstStyle/>
          <a:p>
            <a:r>
              <a:rPr lang="en-US" dirty="0"/>
              <a:t>Low latency and minimal coding</a:t>
            </a:r>
          </a:p>
          <a:p>
            <a:r>
              <a:rPr lang="en-US" dirty="0"/>
              <a:t>Azure Activity Log sends events to an </a:t>
            </a:r>
            <a:r>
              <a:rPr lang="en-US" u="sng" dirty="0">
                <a:hlinkClick r:id="rId3"/>
              </a:rPr>
              <a:t>Event Hub</a:t>
            </a:r>
            <a:r>
              <a:rPr lang="en-US" dirty="0"/>
              <a:t> where a </a:t>
            </a:r>
            <a:r>
              <a:rPr lang="en-US" u="sng" dirty="0">
                <a:hlinkClick r:id="rId4"/>
              </a:rPr>
              <a:t>Logic App</a:t>
            </a:r>
            <a:r>
              <a:rPr lang="en-US" dirty="0"/>
              <a:t> sends them to your Log Analytics workspace</a:t>
            </a:r>
          </a:p>
        </p:txBody>
      </p:sp>
      <p:pic>
        <p:nvPicPr>
          <p:cNvPr id="5" name="Picture 4" descr="Flowchart. Left to right: Activity log, event hub, logic app, and log analytics. ">
            <a:extLst>
              <a:ext uri="{FF2B5EF4-FFF2-40B4-BE49-F238E27FC236}">
                <a16:creationId xmlns:a16="http://schemas.microsoft.com/office/drawing/2014/main" id="{229B1E7F-6A26-4F1B-825C-61FB3FA9FF3C}"/>
              </a:ext>
            </a:extLst>
          </p:cNvPr>
          <p:cNvPicPr/>
          <p:nvPr/>
        </p:nvPicPr>
        <p:blipFill>
          <a:blip r:embed="rId5"/>
          <a:stretch>
            <a:fillRect/>
          </a:stretch>
        </p:blipFill>
        <p:spPr>
          <a:xfrm>
            <a:off x="596711" y="1463669"/>
            <a:ext cx="11131389" cy="2470417"/>
          </a:xfrm>
          <a:prstGeom prst="rect">
            <a:avLst/>
          </a:prstGeom>
        </p:spPr>
      </p:pic>
    </p:spTree>
    <p:extLst>
      <p:ext uri="{BB962C8B-B14F-4D97-AF65-F5344CB8AC3E}">
        <p14:creationId xmlns:p14="http://schemas.microsoft.com/office/powerpoint/2010/main" val="71355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Activity Log</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3766778"/>
          </a:xfrm>
        </p:spPr>
        <p:txBody>
          <a:bodyPr/>
          <a:lstStyle/>
          <a:p>
            <a:r>
              <a:rPr lang="en-US" dirty="0"/>
              <a:t>Configure activity logs in the Azure portal</a:t>
            </a:r>
          </a:p>
          <a:p>
            <a:pPr lvl="1"/>
            <a:r>
              <a:rPr lang="en-US" sz="2448" u="sng" dirty="0">
                <a:hlinkClick r:id="rId4"/>
              </a:rPr>
              <a:t>Create an activity log alert</a:t>
            </a:r>
            <a:endParaRPr lang="en-US" sz="2448" dirty="0"/>
          </a:p>
          <a:p>
            <a:pPr lvl="1"/>
            <a:r>
              <a:rPr lang="en-US" sz="2448" u="sng" dirty="0">
                <a:hlinkClick r:id="rId5"/>
              </a:rPr>
              <a:t>View the Activity Log in the Azure portal</a:t>
            </a:r>
            <a:endParaRPr lang="en-US" sz="2448" dirty="0"/>
          </a:p>
          <a:p>
            <a:pPr lvl="1"/>
            <a:r>
              <a:rPr lang="en-US" sz="2448" u="sng" dirty="0">
                <a:hlinkClick r:id="rId6"/>
              </a:rPr>
              <a:t>Configure log profiles using the Azure portal</a:t>
            </a:r>
            <a:endParaRPr lang="en-US" sz="2448" dirty="0"/>
          </a:p>
          <a:p>
            <a:pPr lvl="1"/>
            <a:r>
              <a:rPr lang="en-US" sz="2448" u="sng" dirty="0">
                <a:hlinkClick r:id="rId7"/>
              </a:rPr>
              <a:t>Enable streaming of the Activity Log</a:t>
            </a:r>
            <a:endParaRPr lang="en-US" sz="2448" dirty="0"/>
          </a:p>
          <a:p>
            <a:pPr lvl="1"/>
            <a:r>
              <a:rPr lang="en-US" sz="2448" u="sng" dirty="0">
                <a:hlinkClick r:id="rId8"/>
              </a:rPr>
              <a:t>Archive the Activity Log using the portal</a:t>
            </a:r>
            <a:endParaRPr lang="en-US" sz="2448" u="sng" dirty="0"/>
          </a:p>
          <a:p>
            <a:pPr lvl="1"/>
            <a:r>
              <a:rPr lang="en-US" sz="2448" u="sng" dirty="0">
                <a:hlinkClick r:id="rId9"/>
              </a:rPr>
              <a:t>Configure the Activity Log Analytics solution for your workspaces</a:t>
            </a:r>
            <a:endParaRPr lang="en-US" sz="2448" u="sng" dirty="0"/>
          </a:p>
          <a:p>
            <a:pPr lvl="1"/>
            <a:endParaRPr lang="en-US" sz="2448" u="sng" dirty="0"/>
          </a:p>
          <a:p>
            <a:endParaRPr lang="en-US" sz="3264" dirty="0"/>
          </a:p>
        </p:txBody>
      </p:sp>
    </p:spTree>
    <p:extLst>
      <p:ext uri="{BB962C8B-B14F-4D97-AF65-F5344CB8AC3E}">
        <p14:creationId xmlns:p14="http://schemas.microsoft.com/office/powerpoint/2010/main" val="11594920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Overview page where each Log Analytics workspace, discussed in the video, displays a tile for each solution installed in the workspace."/>
          <p:cNvSpPr>
            <a:spLocks noGrp="1"/>
          </p:cNvSpPr>
          <p:nvPr>
            <p:ph type="title"/>
          </p:nvPr>
        </p:nvSpPr>
        <p:spPr>
          <a:xfrm>
            <a:off x="564520" y="442078"/>
            <a:ext cx="11237870" cy="565027"/>
          </a:xfrm>
        </p:spPr>
        <p:txBody>
          <a:bodyPr/>
          <a:lstStyle/>
          <a:p>
            <a:r>
              <a:rPr lang="en-US" dirty="0">
                <a:hlinkClick r:id="rId3"/>
              </a:rPr>
              <a:t>Video:</a:t>
            </a:r>
            <a:r>
              <a:rPr lang="en-US" dirty="0"/>
              <a:t> Log Analytics</a:t>
            </a:r>
          </a:p>
        </p:txBody>
      </p:sp>
      <p:pic>
        <p:nvPicPr>
          <p:cNvPr id="3" name="Picture 2" descr="A screenshot of a cell phone&#10;&#10;Description generated with very high confidence">
            <a:extLst>
              <a:ext uri="{FF2B5EF4-FFF2-40B4-BE49-F238E27FC236}">
                <a16:creationId xmlns:a16="http://schemas.microsoft.com/office/drawing/2014/main" id="{45F738A7-ABFF-4A28-B838-0A5543F6FFC9}"/>
              </a:ext>
            </a:extLst>
          </p:cNvPr>
          <p:cNvPicPr>
            <a:picLocks noChangeAspect="1"/>
          </p:cNvPicPr>
          <p:nvPr/>
        </p:nvPicPr>
        <p:blipFill>
          <a:blip r:embed="rId4"/>
          <a:stretch>
            <a:fillRect/>
          </a:stretch>
        </p:blipFill>
        <p:spPr>
          <a:xfrm>
            <a:off x="662480" y="1248164"/>
            <a:ext cx="10704171" cy="5420080"/>
          </a:xfrm>
          <a:prstGeom prst="rect">
            <a:avLst/>
          </a:prstGeom>
        </p:spPr>
      </p:pic>
    </p:spTree>
    <p:extLst>
      <p:ext uri="{BB962C8B-B14F-4D97-AF65-F5344CB8AC3E}">
        <p14:creationId xmlns:p14="http://schemas.microsoft.com/office/powerpoint/2010/main" val="1508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t>Log Analytics Scenarios</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96711" y="1463669"/>
            <a:ext cx="5315839" cy="4567276"/>
          </a:xfrm>
        </p:spPr>
        <p:txBody>
          <a:bodyPr/>
          <a:lstStyle/>
          <a:p>
            <a:pPr algn="ctr"/>
            <a:r>
              <a:rPr lang="en-US" sz="2448" b="1" dirty="0"/>
              <a:t>Example 1 - Assessing updates</a:t>
            </a:r>
          </a:p>
          <a:p>
            <a:pPr marL="349724" indent="-349724">
              <a:buFont typeface="Arial" panose="020B0604020202020204" pitchFamily="34" charset="0"/>
              <a:buChar char="•"/>
            </a:pPr>
            <a:r>
              <a:rPr lang="en-US" sz="2448" dirty="0"/>
              <a:t>IT Administrators assess systems update requirements</a:t>
            </a:r>
          </a:p>
          <a:p>
            <a:pPr marL="349724" indent="-349724">
              <a:buFont typeface="Arial" panose="020B0604020202020204" pitchFamily="34" charset="0"/>
              <a:buChar char="•"/>
            </a:pPr>
            <a:r>
              <a:rPr lang="en-US" sz="2448" dirty="0"/>
              <a:t>Must be able to accurately schedule updates</a:t>
            </a:r>
          </a:p>
          <a:p>
            <a:pPr marL="349724" indent="-349724">
              <a:buFont typeface="Arial" panose="020B0604020202020204" pitchFamily="34" charset="0"/>
              <a:buChar char="•"/>
            </a:pPr>
            <a:r>
              <a:rPr lang="en-US" sz="2448" dirty="0"/>
              <a:t>OMS/Log Analytics collects data from all customers performing updates</a:t>
            </a:r>
          </a:p>
          <a:p>
            <a:pPr marL="349724" indent="-349724">
              <a:buFont typeface="Arial" panose="020B0604020202020204" pitchFamily="34" charset="0"/>
              <a:buChar char="•"/>
            </a:pPr>
            <a:r>
              <a:rPr lang="en-US" sz="2448" dirty="0"/>
              <a:t>Uses "Crowd-sourced" data to provide an average time to help meet strict SLAs</a:t>
            </a:r>
          </a:p>
        </p:txBody>
      </p:sp>
      <p:sp>
        <p:nvSpPr>
          <p:cNvPr id="6" name="Text Placeholder 5">
            <a:extLst>
              <a:ext uri="{FF2B5EF4-FFF2-40B4-BE49-F238E27FC236}">
                <a16:creationId xmlns:a16="http://schemas.microsoft.com/office/drawing/2014/main" id="{6E61254D-2C5B-40DB-B28F-1B77C3CC00EC}"/>
              </a:ext>
            </a:extLst>
          </p:cNvPr>
          <p:cNvSpPr>
            <a:spLocks noGrp="1"/>
          </p:cNvSpPr>
          <p:nvPr>
            <p:ph type="body" sz="quarter" idx="12"/>
          </p:nvPr>
        </p:nvSpPr>
        <p:spPr>
          <a:xfrm>
            <a:off x="6525404" y="1463668"/>
            <a:ext cx="5315839" cy="5135332"/>
          </a:xfrm>
        </p:spPr>
        <p:txBody>
          <a:bodyPr/>
          <a:lstStyle/>
          <a:p>
            <a:pPr algn="ctr"/>
            <a:r>
              <a:rPr lang="en-US" sz="2448" b="1" dirty="0"/>
              <a:t>Example 2 - Change tracking</a:t>
            </a:r>
          </a:p>
          <a:p>
            <a:pPr marL="349724" indent="-349724">
              <a:buFont typeface="Arial" panose="020B0604020202020204" pitchFamily="34" charset="0"/>
              <a:buChar char="•"/>
            </a:pPr>
            <a:r>
              <a:rPr lang="en-US" sz="2448" dirty="0"/>
              <a:t>Troubleshooting operational incidents is a complex process</a:t>
            </a:r>
          </a:p>
          <a:p>
            <a:pPr marL="349724" indent="-349724">
              <a:buFont typeface="Arial" panose="020B0604020202020204" pitchFamily="34" charset="0"/>
              <a:buChar char="•"/>
            </a:pPr>
            <a:r>
              <a:rPr lang="en-US" sz="2448" dirty="0"/>
              <a:t>OMS/Log Analytics let you perform analysis from multiple angles, using a variety of sources</a:t>
            </a:r>
          </a:p>
          <a:p>
            <a:pPr marL="349724" indent="-349724">
              <a:buFont typeface="Arial" panose="020B0604020202020204" pitchFamily="34" charset="0"/>
              <a:buChar char="•"/>
            </a:pPr>
            <a:r>
              <a:rPr lang="en-US" sz="2448" dirty="0"/>
              <a:t>Everything correlated through a single interface</a:t>
            </a:r>
          </a:p>
          <a:p>
            <a:pPr marL="349724" indent="-349724">
              <a:buFont typeface="Arial" panose="020B0604020202020204" pitchFamily="34" charset="0"/>
              <a:buChar char="•"/>
            </a:pPr>
            <a:r>
              <a:rPr lang="en-US" sz="2448" dirty="0"/>
              <a:t>Track issues such as unexpected system reboots or shutdowns</a:t>
            </a:r>
          </a:p>
          <a:p>
            <a:endParaRPr lang="en-US" sz="2040" dirty="0"/>
          </a:p>
        </p:txBody>
      </p:sp>
    </p:spTree>
    <p:extLst>
      <p:ext uri="{BB962C8B-B14F-4D97-AF65-F5344CB8AC3E}">
        <p14:creationId xmlns:p14="http://schemas.microsoft.com/office/powerpoint/2010/main" val="28387288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Collect and Analyze Data</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4601108"/>
          </a:xfrm>
        </p:spPr>
        <p:txBody>
          <a:bodyPr/>
          <a:lstStyle/>
          <a:p>
            <a:r>
              <a:rPr lang="en-US" dirty="0"/>
              <a:t> </a:t>
            </a:r>
            <a:r>
              <a:rPr lang="en-US" b="1" dirty="0"/>
              <a:t>Part 1 </a:t>
            </a:r>
          </a:p>
          <a:p>
            <a:r>
              <a:rPr lang="en-US" dirty="0">
                <a:hlinkClick r:id="rId3"/>
              </a:rPr>
              <a:t>Collect data about virtual machines</a:t>
            </a:r>
            <a:endParaRPr lang="en-US" dirty="0"/>
          </a:p>
          <a:p>
            <a:pPr lvl="1"/>
            <a:r>
              <a:rPr lang="en-US" sz="2448" dirty="0"/>
              <a:t>Create a workspace</a:t>
            </a:r>
          </a:p>
          <a:p>
            <a:pPr lvl="1"/>
            <a:r>
              <a:rPr lang="en-US" sz="2448" dirty="0"/>
              <a:t>Enable Log Analytics on virtual machines</a:t>
            </a:r>
          </a:p>
          <a:p>
            <a:pPr lvl="1"/>
            <a:r>
              <a:rPr lang="en-US" sz="2448" dirty="0"/>
              <a:t>Collect event and performance data</a:t>
            </a:r>
          </a:p>
          <a:p>
            <a:pPr lvl="1"/>
            <a:r>
              <a:rPr lang="en-US" sz="2448" dirty="0"/>
              <a:t>View the data collected</a:t>
            </a:r>
          </a:p>
          <a:p>
            <a:endParaRPr lang="en-US" sz="1428" dirty="0"/>
          </a:p>
          <a:p>
            <a:r>
              <a:rPr lang="en-US" b="1" dirty="0"/>
              <a:t>Part 2 </a:t>
            </a:r>
          </a:p>
          <a:p>
            <a:r>
              <a:rPr lang="en-US" dirty="0">
                <a:hlinkClick r:id="rId4"/>
              </a:rPr>
              <a:t>View or analyze data collected with Log Analytics search</a:t>
            </a:r>
            <a:endParaRPr lang="en-US" dirty="0"/>
          </a:p>
          <a:p>
            <a:pPr lvl="1"/>
            <a:r>
              <a:rPr lang="en-US" sz="2448" dirty="0"/>
              <a:t>Search, modify, and filter event data</a:t>
            </a:r>
          </a:p>
          <a:p>
            <a:pPr lvl="1"/>
            <a:r>
              <a:rPr lang="en-US" sz="2448" dirty="0"/>
              <a:t>Work with performance data</a:t>
            </a:r>
          </a:p>
          <a:p>
            <a:endParaRPr lang="en-US" dirty="0"/>
          </a:p>
        </p:txBody>
      </p:sp>
    </p:spTree>
    <p:extLst>
      <p:ext uri="{BB962C8B-B14F-4D97-AF65-F5344CB8AC3E}">
        <p14:creationId xmlns:p14="http://schemas.microsoft.com/office/powerpoint/2010/main" val="23066324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4599E-4FA5-4340-8C0E-C8B12C5213F3}"/>
              </a:ext>
            </a:extLst>
          </p:cNvPr>
          <p:cNvSpPr>
            <a:spLocks noGrp="1"/>
          </p:cNvSpPr>
          <p:nvPr>
            <p:ph type="title"/>
          </p:nvPr>
        </p:nvSpPr>
        <p:spPr>
          <a:xfrm>
            <a:off x="415560" y="3090314"/>
            <a:ext cx="9823498" cy="1828800"/>
          </a:xfrm>
        </p:spPr>
        <p:txBody>
          <a:bodyPr>
            <a:normAutofit fontScale="90000"/>
          </a:bodyPr>
          <a:lstStyle/>
          <a:p>
            <a:r>
              <a:rPr lang="en-US" dirty="0"/>
              <a:t>Week 1</a:t>
            </a:r>
            <a:br>
              <a:rPr lang="en-US" dirty="0"/>
            </a:br>
            <a:r>
              <a:rPr lang="en-US" dirty="0">
                <a:highlight>
                  <a:srgbClr val="000000"/>
                </a:highlight>
              </a:rPr>
              <a:t>Deploy and Configure Infrastructure</a:t>
            </a:r>
            <a:br>
              <a:rPr lang="en-US" dirty="0">
                <a:highlight>
                  <a:srgbClr val="000000"/>
                </a:highlight>
              </a:rPr>
            </a:br>
            <a:r>
              <a:rPr lang="en-US" dirty="0">
                <a:highlight>
                  <a:srgbClr val="000000"/>
                </a:highlight>
              </a:rPr>
              <a:t>(25-30%)</a:t>
            </a:r>
            <a:br>
              <a:rPr lang="en-US" dirty="0">
                <a:highlight>
                  <a:srgbClr val="000000"/>
                </a:highlight>
              </a:rPr>
            </a:br>
            <a:br>
              <a:rPr lang="en-US" dirty="0">
                <a:highlight>
                  <a:srgbClr val="000000"/>
                </a:highlight>
                <a:latin typeface="Segoe UI" panose="020B0502040204020203" pitchFamily="34" charset="0"/>
                <a:ea typeface="Segoe UI" panose="020B0502040204020203" pitchFamily="34" charset="0"/>
                <a:cs typeface="Segoe UI" panose="020B0502040204020203" pitchFamily="34" charset="0"/>
              </a:rPr>
            </a:br>
            <a:endParaRPr lang="en-US" dirty="0">
              <a:highlight>
                <a:srgbClr val="000000"/>
              </a:highlight>
            </a:endParaRPr>
          </a:p>
        </p:txBody>
      </p:sp>
    </p:spTree>
    <p:extLst>
      <p:ext uri="{BB962C8B-B14F-4D97-AF65-F5344CB8AC3E}">
        <p14:creationId xmlns:p14="http://schemas.microsoft.com/office/powerpoint/2010/main" val="209806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Analysis with Log Analytics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83989"/>
          </a:xfrm>
        </p:spPr>
        <p:txBody>
          <a:bodyPr/>
          <a:lstStyle/>
          <a:p>
            <a:pPr>
              <a:lnSpc>
                <a:spcPct val="115000"/>
              </a:lnSpc>
              <a:spcAft>
                <a:spcPts val="816"/>
              </a:spcAft>
            </a:pPr>
            <a:r>
              <a:rPr lang="en-US" dirty="0">
                <a:latin typeface="Open Sans" panose="020B0606030504020204"/>
              </a:rPr>
              <a:t>Microsoft Online Labs has a self-paced </a:t>
            </a:r>
            <a:r>
              <a:rPr lang="en-US" b="1" dirty="0">
                <a:latin typeface="Open Sans" panose="020B0606030504020204"/>
              </a:rPr>
              <a:t>Deep Analysis with Microsoft Azure Log Analytics</a:t>
            </a:r>
            <a:r>
              <a:rPr lang="en-US" dirty="0">
                <a:latin typeface="Open Sans" panose="020B0606030504020204"/>
              </a:rPr>
              <a:t> exercise.</a:t>
            </a:r>
            <a:endParaRPr lang="en-US" dirty="0">
              <a:latin typeface="Open Sans" panose="020B0606030504020204"/>
              <a:ea typeface="Calibri" panose="020F0502020204030204" pitchFamily="34" charset="0"/>
              <a:cs typeface="Open Sans" panose="020B0606030504020204" pitchFamily="34" charset="0"/>
            </a:endParaRP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Focus on the basics of Azure Insight and Analytics</a:t>
            </a:r>
            <a:endParaRPr lang="en-US" dirty="0">
              <a:latin typeface="Open Sans" panose="020B0606030504020204"/>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Explore Log Analytics, log searches, analysis of Service Map and Network Performance Monitor solutions</a:t>
            </a:r>
            <a:endParaRPr lang="en-US" dirty="0">
              <a:latin typeface="Open Sans" panose="020B0606030504020204"/>
            </a:endParaRPr>
          </a:p>
        </p:txBody>
      </p:sp>
    </p:spTree>
    <p:extLst>
      <p:ext uri="{BB962C8B-B14F-4D97-AF65-F5344CB8AC3E}">
        <p14:creationId xmlns:p14="http://schemas.microsoft.com/office/powerpoint/2010/main" val="23986599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96711" y="4428583"/>
            <a:ext cx="11237870" cy="1661993"/>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2" name="Picture 1" descr="Screenshot of a Log Analytics query (Type=Event Source | measure count() by Source). Shows 120 results based on data source with bar chart visualizations of the query results.">
            <a:extLst>
              <a:ext uri="{FF2B5EF4-FFF2-40B4-BE49-F238E27FC236}">
                <a16:creationId xmlns:a16="http://schemas.microsoft.com/office/drawing/2014/main" id="{373CE482-116F-4488-BB79-66602D3FE6AA}"/>
              </a:ext>
            </a:extLst>
          </p:cNvPr>
          <p:cNvPicPr>
            <a:picLocks noChangeAspect="1"/>
          </p:cNvPicPr>
          <p:nvPr/>
        </p:nvPicPr>
        <p:blipFill>
          <a:blip r:embed="rId3"/>
          <a:stretch>
            <a:fillRect/>
          </a:stretch>
        </p:blipFill>
        <p:spPr>
          <a:xfrm>
            <a:off x="596711" y="1303461"/>
            <a:ext cx="10292617" cy="2717634"/>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1802575" y="4573197"/>
            <a:ext cx="7790799" cy="1723549"/>
          </a:xfrm>
        </p:spPr>
        <p:txBody>
          <a:bodyPr/>
          <a:lstStyle/>
          <a:p>
            <a:pPr marL="233149" lvl="1"/>
            <a:r>
              <a:rPr lang="en-US" dirty="0">
                <a:latin typeface="Consolas" panose="020B0609020204030204" pitchFamily="49" charset="0"/>
              </a:rPr>
              <a:t>Event</a:t>
            </a:r>
          </a:p>
          <a:p>
            <a:pPr marL="233149" lvl="1"/>
            <a:r>
              <a:rPr lang="en-US" dirty="0">
                <a:latin typeface="Consolas" panose="020B0609020204030204" pitchFamily="49" charset="0"/>
              </a:rPr>
              <a:t>| where (EventLevelName == "Error")</a:t>
            </a:r>
          </a:p>
          <a:p>
            <a:pPr marL="233149" lvl="1"/>
            <a:r>
              <a:rPr lang="en-US" dirty="0">
                <a:latin typeface="Consolas" panose="020B0609020204030204" pitchFamily="49" charset="0"/>
              </a:rPr>
              <a:t>| where (TimeGenerated &gt; ago(1days))</a:t>
            </a:r>
          </a:p>
          <a:p>
            <a:pPr marL="233149" lvl="1"/>
            <a:r>
              <a:rPr lang="en-US" dirty="0">
                <a:latin typeface="Consolas" panose="020B0609020204030204" pitchFamily="49" charset="0"/>
              </a:rPr>
              <a:t>| summarize ErrorCount = count() by Computer</a:t>
            </a:r>
          </a:p>
          <a:p>
            <a:pPr marL="233149" lvl="1"/>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911617" y="1463668"/>
            <a:ext cx="10268393" cy="3041895"/>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dirty="0"/>
              <a:t>Demonstration: </a:t>
            </a:r>
            <a:r>
              <a:rPr lang="en-US" dirty="0">
                <a:hlinkClick r:id="rId3"/>
              </a:rPr>
              <a:t>Log Analytics Querying</a:t>
            </a:r>
            <a:endParaRPr lang="en-US" dirty="0"/>
          </a:p>
        </p:txBody>
      </p:sp>
      <p:pic>
        <p:nvPicPr>
          <p:cNvPr id="2" name="Picture 1" descr="Screenshot of Azure Log Analytic query tool used in the video demonstration. Shows tabs for schema and filter and the beginning of a Where query for performance counters, also showing intellisense.">
            <a:extLst>
              <a:ext uri="{FF2B5EF4-FFF2-40B4-BE49-F238E27FC236}">
                <a16:creationId xmlns:a16="http://schemas.microsoft.com/office/drawing/2014/main" id="{FBD51D67-5D90-4BB5-8CCE-BC29F5DC2A34}"/>
              </a:ext>
            </a:extLst>
          </p:cNvPr>
          <p:cNvPicPr>
            <a:picLocks noChangeAspect="1"/>
          </p:cNvPicPr>
          <p:nvPr/>
        </p:nvPicPr>
        <p:blipFill>
          <a:blip r:embed="rId4"/>
          <a:stretch>
            <a:fillRect/>
          </a:stretch>
        </p:blipFill>
        <p:spPr>
          <a:xfrm>
            <a:off x="1221929" y="1463669"/>
            <a:ext cx="9189547" cy="5231323"/>
          </a:xfrm>
          <a:prstGeom prst="rect">
            <a:avLst/>
          </a:prstGeom>
          <a:ln>
            <a:solidFill>
              <a:schemeClr val="tx1"/>
            </a:solidFill>
          </a:ln>
        </p:spPr>
      </p:pic>
      <p:sp>
        <p:nvSpPr>
          <p:cNvPr id="3" name="Rectangle 2">
            <a:extLst>
              <a:ext uri="{FF2B5EF4-FFF2-40B4-BE49-F238E27FC236}">
                <a16:creationId xmlns:a16="http://schemas.microsoft.com/office/drawing/2014/main" id="{ED592AB0-B416-4D6B-ABCF-E31A85E13C93}"/>
              </a:ext>
            </a:extLst>
          </p:cNvPr>
          <p:cNvSpPr/>
          <p:nvPr/>
        </p:nvSpPr>
        <p:spPr bwMode="auto">
          <a:xfrm>
            <a:off x="3891639" y="4551471"/>
            <a:ext cx="2668276" cy="970014"/>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solidFill>
                  <a:schemeClr val="tx1"/>
                </a:solidFill>
                <a:ea typeface="Segoe UI" pitchFamily="34" charset="0"/>
                <a:cs typeface="Segoe UI" pitchFamily="34" charset="0"/>
              </a:rPr>
              <a:t>Intellisense for query completion</a:t>
            </a:r>
          </a:p>
        </p:txBody>
      </p:sp>
      <p:cxnSp>
        <p:nvCxnSpPr>
          <p:cNvPr id="5" name="Straight Arrow Connector 4">
            <a:extLst>
              <a:ext uri="{FF2B5EF4-FFF2-40B4-BE49-F238E27FC236}">
                <a16:creationId xmlns:a16="http://schemas.microsoft.com/office/drawing/2014/main" id="{3F16DEFD-30C1-4A58-B2C1-F15051961AC5}"/>
              </a:ext>
            </a:extLst>
          </p:cNvPr>
          <p:cNvCxnSpPr>
            <a:cxnSpLocks/>
          </p:cNvCxnSpPr>
          <p:nvPr/>
        </p:nvCxnSpPr>
        <p:spPr>
          <a:xfrm flipV="1">
            <a:off x="5022567" y="3783891"/>
            <a:ext cx="0" cy="767580"/>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Log Analytics Query</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55214"/>
          </a:xfrm>
        </p:spPr>
        <p:txBody>
          <a:bodyPr/>
          <a:lstStyle/>
          <a:p>
            <a:r>
              <a:rPr lang="en-US" dirty="0"/>
              <a:t>Access the live </a:t>
            </a:r>
            <a:r>
              <a:rPr lang="en-US" dirty="0">
                <a:hlinkClick r:id="rId3"/>
              </a:rPr>
              <a:t>Log Analytics Querying Demonstration</a:t>
            </a:r>
            <a:r>
              <a:rPr lang="en-US" dirty="0"/>
              <a:t> workspace where you can run and test queries</a:t>
            </a:r>
          </a:p>
          <a:p>
            <a:r>
              <a:rPr lang="en-US" dirty="0"/>
              <a:t>Some of the testing queries are</a:t>
            </a:r>
          </a:p>
          <a:p>
            <a:pPr lvl="1"/>
            <a:r>
              <a:rPr lang="en-US" sz="2448" dirty="0"/>
              <a:t>See the volume of data collected in the last 24 hours in intervals of 30 minutes</a:t>
            </a:r>
          </a:p>
          <a:p>
            <a:pPr lvl="1"/>
            <a:r>
              <a:rPr lang="en-US" sz="2448" dirty="0"/>
              <a:t>Chart the distribution of billable data by type, over the last 24 hours</a:t>
            </a:r>
          </a:p>
          <a:p>
            <a:pPr lvl="1"/>
            <a:r>
              <a:rPr lang="en-US" sz="2448" dirty="0"/>
              <a:t>Find out which computers were alive in the past 2 days but haven't sent any data in the last 6 hours</a:t>
            </a:r>
          </a:p>
        </p:txBody>
      </p:sp>
    </p:spTree>
    <p:extLst>
      <p:ext uri="{BB962C8B-B14F-4D97-AF65-F5344CB8AC3E}">
        <p14:creationId xmlns:p14="http://schemas.microsoft.com/office/powerpoint/2010/main" val="10917614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58F-1CBB-400F-A5C6-95861EC1FBED}"/>
              </a:ext>
            </a:extLst>
          </p:cNvPr>
          <p:cNvSpPr>
            <a:spLocks noGrp="1"/>
          </p:cNvSpPr>
          <p:nvPr>
            <p:ph type="title"/>
          </p:nvPr>
        </p:nvSpPr>
        <p:spPr/>
        <p:txBody>
          <a:bodyPr/>
          <a:lstStyle/>
          <a:p>
            <a:r>
              <a:rPr lang="en-US" dirty="0"/>
              <a:t>Network Watcher</a:t>
            </a:r>
          </a:p>
        </p:txBody>
      </p:sp>
      <p:sp>
        <p:nvSpPr>
          <p:cNvPr id="3" name="Text Placeholder 2">
            <a:extLst>
              <a:ext uri="{FF2B5EF4-FFF2-40B4-BE49-F238E27FC236}">
                <a16:creationId xmlns:a16="http://schemas.microsoft.com/office/drawing/2014/main" id="{DEB80A60-8671-4044-BDA4-0DDAE707E992}"/>
              </a:ext>
            </a:extLst>
          </p:cNvPr>
          <p:cNvSpPr>
            <a:spLocks noGrp="1"/>
          </p:cNvSpPr>
          <p:nvPr>
            <p:ph type="body" sz="quarter" idx="10"/>
          </p:nvPr>
        </p:nvSpPr>
        <p:spPr>
          <a:xfrm>
            <a:off x="595915" y="1464074"/>
            <a:ext cx="11239464" cy="3877985"/>
          </a:xfrm>
        </p:spPr>
        <p:txBody>
          <a:bodyPr/>
          <a:lstStyle/>
          <a:p>
            <a:r>
              <a:rPr lang="en-US" dirty="0"/>
              <a:t>Azure Network Watcher provides tools to monitor, diagnose, view metrics, and enable or disable logs for resources in an Azure virtual network.</a:t>
            </a:r>
          </a:p>
          <a:p>
            <a:endParaRPr lang="en-US" dirty="0"/>
          </a:p>
          <a:p>
            <a:r>
              <a:rPr lang="en-US" b="1" dirty="0"/>
              <a:t>Monitor communication between a virtual machine and an endpoint</a:t>
            </a:r>
          </a:p>
          <a:p>
            <a:endParaRPr lang="en-US" b="1" dirty="0"/>
          </a:p>
          <a:p>
            <a:r>
              <a:rPr lang="en-US" dirty="0"/>
              <a:t>Connection monitor provides the minimum, average, and maximum latency observed over time</a:t>
            </a:r>
          </a:p>
          <a:p>
            <a:endParaRPr lang="en-US" dirty="0"/>
          </a:p>
          <a:p>
            <a:r>
              <a:rPr lang="en-US" dirty="0"/>
              <a:t>Network performance monitor</a:t>
            </a:r>
          </a:p>
          <a:p>
            <a:endParaRPr lang="en-US" dirty="0"/>
          </a:p>
        </p:txBody>
      </p:sp>
    </p:spTree>
    <p:extLst>
      <p:ext uri="{BB962C8B-B14F-4D97-AF65-F5344CB8AC3E}">
        <p14:creationId xmlns:p14="http://schemas.microsoft.com/office/powerpoint/2010/main" val="14304724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a:t>
            </a:r>
            <a:r>
              <a:rPr lang="en-US" b="1" dirty="0"/>
              <a:t>#2</a:t>
            </a: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708434"/>
          </a:xfrm>
        </p:spPr>
        <p:txBody>
          <a:bodyPr/>
          <a:lstStyle/>
          <a:p>
            <a:r>
              <a:rPr lang="en-US" b="1" dirty="0"/>
              <a:t>Create and configure storage accounts</a:t>
            </a:r>
          </a:p>
          <a:p>
            <a:pPr marL="342900" lvl="1" indent="-342900" fontAlgn="base">
              <a:buFont typeface="Arial" panose="020B0604020202020204" pitchFamily="34" charset="0"/>
              <a:buChar char="•"/>
            </a:pPr>
            <a:r>
              <a:rPr lang="en-US" dirty="0"/>
              <a:t>Configure network access to the storage account</a:t>
            </a:r>
          </a:p>
          <a:p>
            <a:pPr marL="342900" lvl="1" indent="-342900" fontAlgn="base">
              <a:buFont typeface="Arial" panose="020B0604020202020204" pitchFamily="34" charset="0"/>
              <a:buChar char="•"/>
            </a:pPr>
            <a:r>
              <a:rPr lang="en-US" dirty="0"/>
              <a:t>Create and configure storage account</a:t>
            </a:r>
          </a:p>
          <a:p>
            <a:pPr marL="342900" lvl="1" indent="-342900" fontAlgn="base">
              <a:buFont typeface="Arial" panose="020B0604020202020204" pitchFamily="34" charset="0"/>
              <a:buChar char="•"/>
            </a:pPr>
            <a:r>
              <a:rPr lang="en-US" dirty="0"/>
              <a:t>Generate shared access signature</a:t>
            </a:r>
          </a:p>
          <a:p>
            <a:pPr marL="342900" lvl="1" indent="-342900" fontAlgn="base">
              <a:buFont typeface="Arial" panose="020B0604020202020204" pitchFamily="34" charset="0"/>
              <a:buChar char="•"/>
            </a:pPr>
            <a:r>
              <a:rPr lang="en-US" dirty="0"/>
              <a:t>Install and use Azure Storage Explorer</a:t>
            </a:r>
          </a:p>
          <a:p>
            <a:pPr marL="342900" lvl="1" indent="-342900" fontAlgn="base">
              <a:buFont typeface="Arial" panose="020B0604020202020204" pitchFamily="34" charset="0"/>
              <a:buChar char="•"/>
            </a:pPr>
            <a:r>
              <a:rPr lang="en-US" dirty="0"/>
              <a:t>Manage access keys</a:t>
            </a:r>
          </a:p>
          <a:p>
            <a:pPr marL="342900" lvl="1" indent="-342900" fontAlgn="base">
              <a:buFont typeface="Arial" panose="020B0604020202020204" pitchFamily="34" charset="0"/>
              <a:buChar char="•"/>
            </a:pPr>
            <a:r>
              <a:rPr lang="en-US" dirty="0"/>
              <a:t>Monitor activity log by using Log Analytics</a:t>
            </a:r>
          </a:p>
          <a:p>
            <a:pPr marL="342900" lvl="1" indent="-342900" fontAlgn="base">
              <a:buFont typeface="Arial" panose="020B0604020202020204" pitchFamily="34" charset="0"/>
              <a:buChar char="•"/>
            </a:pPr>
            <a:r>
              <a:rPr lang="en-US" dirty="0"/>
              <a:t>Implement Azure storage replication</a:t>
            </a:r>
          </a:p>
        </p:txBody>
      </p:sp>
    </p:spTree>
    <p:extLst>
      <p:ext uri="{BB962C8B-B14F-4D97-AF65-F5344CB8AC3E}">
        <p14:creationId xmlns:p14="http://schemas.microsoft.com/office/powerpoint/2010/main" val="26918437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b="1" dirty="0"/>
              <a:t>Introduction to Azure Storage</a:t>
            </a:r>
            <a:endParaRPr lang="en-US" dirty="0"/>
          </a:p>
        </p:txBody>
      </p:sp>
      <p:pic>
        <p:nvPicPr>
          <p:cNvPr id="2" name="Picture 1" descr="Diagram with tabular information showing how Azure storage works across IaaS and PaaS.">
            <a:extLst>
              <a:ext uri="{FF2B5EF4-FFF2-40B4-BE49-F238E27FC236}">
                <a16:creationId xmlns:a16="http://schemas.microsoft.com/office/drawing/2014/main" id="{F3FECC1C-49CE-48D5-9D1C-D755E33CBA7D}"/>
              </a:ext>
            </a:extLst>
          </p:cNvPr>
          <p:cNvPicPr>
            <a:picLocks noChangeAspect="1"/>
          </p:cNvPicPr>
          <p:nvPr/>
        </p:nvPicPr>
        <p:blipFill>
          <a:blip r:embed="rId3"/>
          <a:stretch>
            <a:fillRect/>
          </a:stretch>
        </p:blipFill>
        <p:spPr>
          <a:xfrm>
            <a:off x="596711" y="1517034"/>
            <a:ext cx="11244671" cy="4799800"/>
          </a:xfrm>
          <a:prstGeom prst="rect">
            <a:avLst/>
          </a:prstGeom>
          <a:ln>
            <a:solidFill>
              <a:schemeClr val="tx1"/>
            </a:solidFill>
          </a:ln>
        </p:spPr>
      </p:pic>
    </p:spTree>
    <p:extLst>
      <p:ext uri="{BB962C8B-B14F-4D97-AF65-F5344CB8AC3E}">
        <p14:creationId xmlns:p14="http://schemas.microsoft.com/office/powerpoint/2010/main" val="21992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155-CA0B-4CBD-A410-EA7358FF95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535209-9837-4343-80A1-35D71F4DB18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8A3390E-7AA9-4D9B-A7DA-498F09FA2E58}"/>
              </a:ext>
            </a:extLst>
          </p:cNvPr>
          <p:cNvPicPr>
            <a:picLocks noChangeAspect="1"/>
          </p:cNvPicPr>
          <p:nvPr/>
        </p:nvPicPr>
        <p:blipFill>
          <a:blip r:embed="rId2"/>
          <a:stretch>
            <a:fillRect/>
          </a:stretch>
        </p:blipFill>
        <p:spPr>
          <a:xfrm>
            <a:off x="360362" y="320674"/>
            <a:ext cx="11715750" cy="6353175"/>
          </a:xfrm>
          <a:prstGeom prst="rect">
            <a:avLst/>
          </a:prstGeom>
        </p:spPr>
      </p:pic>
    </p:spTree>
    <p:extLst>
      <p:ext uri="{BB962C8B-B14F-4D97-AF65-F5344CB8AC3E}">
        <p14:creationId xmlns:p14="http://schemas.microsoft.com/office/powerpoint/2010/main" val="42517139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38DA-9389-41D0-A287-4C00D71CA7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A26563-F2BC-4F60-A357-323FF6B6A38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C24A072-B42C-44CD-AC37-90E38FB60FCA}"/>
              </a:ext>
            </a:extLst>
          </p:cNvPr>
          <p:cNvPicPr>
            <a:picLocks noChangeAspect="1"/>
          </p:cNvPicPr>
          <p:nvPr/>
        </p:nvPicPr>
        <p:blipFill>
          <a:blip r:embed="rId2"/>
          <a:stretch>
            <a:fillRect/>
          </a:stretch>
        </p:blipFill>
        <p:spPr>
          <a:xfrm>
            <a:off x="398462" y="196849"/>
            <a:ext cx="11639550" cy="6600825"/>
          </a:xfrm>
          <a:prstGeom prst="rect">
            <a:avLst/>
          </a:prstGeom>
        </p:spPr>
      </p:pic>
    </p:spTree>
    <p:extLst>
      <p:ext uri="{BB962C8B-B14F-4D97-AF65-F5344CB8AC3E}">
        <p14:creationId xmlns:p14="http://schemas.microsoft.com/office/powerpoint/2010/main" val="1896614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0384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a:t>
            </a:r>
          </a:p>
        </p:txBody>
      </p:sp>
      <p:sp>
        <p:nvSpPr>
          <p:cNvPr id="6" name="Text Placeholder 5"/>
          <p:cNvSpPr>
            <a:spLocks noGrp="1"/>
          </p:cNvSpPr>
          <p:nvPr>
            <p:ph type="body" sz="quarter" idx="10"/>
          </p:nvPr>
        </p:nvSpPr>
        <p:spPr>
          <a:xfrm>
            <a:off x="599302" y="1577729"/>
            <a:ext cx="6293746" cy="4000309"/>
          </a:xfrm>
        </p:spPr>
        <p:txBody>
          <a:bodyPr/>
          <a:lstStyle/>
          <a:p>
            <a:r>
              <a:rPr lang="en-US" dirty="0"/>
              <a:t>A service that you can use to store files, messages, tables, and other types of information</a:t>
            </a:r>
          </a:p>
          <a:p>
            <a:r>
              <a:rPr lang="en-US" dirty="0"/>
              <a:t>Three categories of Azure storage:</a:t>
            </a:r>
          </a:p>
          <a:p>
            <a:pPr lvl="1"/>
            <a:r>
              <a:rPr lang="en-US" sz="2448" dirty="0"/>
              <a:t>Storage for virtual machines – Disks and File Shares</a:t>
            </a:r>
          </a:p>
          <a:p>
            <a:pPr lvl="1"/>
            <a:r>
              <a:rPr lang="en-US" sz="2448" dirty="0"/>
              <a:t>Unstructured data – Blobs and Data Lake Store</a:t>
            </a:r>
          </a:p>
          <a:p>
            <a:pPr lvl="1"/>
            <a:r>
              <a:rPr lang="en-US" sz="2448" dirty="0"/>
              <a:t>Structured data - Tables, Cosmos DB, and Azure SQL DB</a:t>
            </a:r>
          </a:p>
        </p:txBody>
      </p:sp>
      <p:pic>
        <p:nvPicPr>
          <p:cNvPr id="2" name="Picture 1" descr="Screenshot of the storage account page. Shows the available services: Blobs, Files, Tables, and Queues.">
            <a:extLst>
              <a:ext uri="{FF2B5EF4-FFF2-40B4-BE49-F238E27FC236}">
                <a16:creationId xmlns:a16="http://schemas.microsoft.com/office/drawing/2014/main" id="{C9746170-127A-47A4-A5FB-E54BF9157245}"/>
              </a:ext>
            </a:extLst>
          </p:cNvPr>
          <p:cNvPicPr>
            <a:picLocks noChangeAspect="1"/>
          </p:cNvPicPr>
          <p:nvPr/>
        </p:nvPicPr>
        <p:blipFill>
          <a:blip r:embed="rId3"/>
          <a:stretch>
            <a:fillRect/>
          </a:stretch>
        </p:blipFill>
        <p:spPr>
          <a:xfrm>
            <a:off x="7143258" y="1463669"/>
            <a:ext cx="4698124" cy="4828165"/>
          </a:xfrm>
          <a:prstGeom prst="rect">
            <a:avLst/>
          </a:prstGeom>
          <a:ln>
            <a:solidFill>
              <a:schemeClr val="tx1"/>
            </a:solidFill>
          </a:ln>
        </p:spPr>
      </p:pic>
    </p:spTree>
    <p:extLst>
      <p:ext uri="{BB962C8B-B14F-4D97-AF65-F5344CB8AC3E}">
        <p14:creationId xmlns:p14="http://schemas.microsoft.com/office/powerpoint/2010/main" val="94959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Azure Storage Accounts</a:t>
            </a:r>
            <a:r>
              <a:rPr lang="en-US" dirty="0"/>
              <a:t> - Standard and Premium Storage Accounts</a:t>
            </a:r>
          </a:p>
        </p:txBody>
      </p:sp>
      <p:sp>
        <p:nvSpPr>
          <p:cNvPr id="6" name="Text Placeholder 5"/>
          <p:cNvSpPr>
            <a:spLocks noGrp="1"/>
          </p:cNvSpPr>
          <p:nvPr>
            <p:ph type="body" sz="quarter" idx="10"/>
          </p:nvPr>
        </p:nvSpPr>
        <p:spPr>
          <a:xfrm>
            <a:off x="603512" y="3166910"/>
            <a:ext cx="11237870" cy="2862736"/>
          </a:xfrm>
        </p:spPr>
        <p:txBody>
          <a:bodyPr/>
          <a:lstStyle/>
          <a:p>
            <a:r>
              <a:rPr lang="en-US" dirty="0"/>
              <a:t>Standard: </a:t>
            </a:r>
          </a:p>
          <a:p>
            <a:pPr lvl="1"/>
            <a:r>
              <a:rPr lang="en-US" sz="2448" dirty="0"/>
              <a:t>Backed by magnetic drives (HDD)</a:t>
            </a:r>
          </a:p>
          <a:p>
            <a:pPr lvl="1"/>
            <a:r>
              <a:rPr lang="en-US" sz="2448" dirty="0"/>
              <a:t>Lowest cost per GB</a:t>
            </a:r>
          </a:p>
          <a:p>
            <a:r>
              <a:rPr lang="en-US" dirty="0"/>
              <a:t>Premium:</a:t>
            </a:r>
          </a:p>
          <a:p>
            <a:pPr lvl="1"/>
            <a:r>
              <a:rPr lang="en-US" sz="2448" dirty="0"/>
              <a:t>Backed by solid state drives (SSD)</a:t>
            </a:r>
          </a:p>
          <a:p>
            <a:pPr lvl="1"/>
            <a:r>
              <a:rPr lang="en-US" sz="2448" dirty="0"/>
              <a:t>Can only be used with Azure VM disks</a:t>
            </a:r>
          </a:p>
          <a:p>
            <a:pPr lvl="1"/>
            <a:r>
              <a:rPr lang="en-US" sz="2448" dirty="0"/>
              <a:t>99.99% SLA </a:t>
            </a:r>
          </a:p>
        </p:txBody>
      </p:sp>
      <p:pic>
        <p:nvPicPr>
          <p:cNvPr id="5" name="Picture 4" descr="Screenshot of the Performance choices for storage accounts: Standard and Premium. ">
            <a:extLst>
              <a:ext uri="{FF2B5EF4-FFF2-40B4-BE49-F238E27FC236}">
                <a16:creationId xmlns:a16="http://schemas.microsoft.com/office/drawing/2014/main" id="{C8B8D764-08B4-4679-AE26-CEB46BA3B2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73334" y="1463669"/>
            <a:ext cx="5368946" cy="1448923"/>
          </a:xfrm>
          <a:prstGeom prst="rect">
            <a:avLst/>
          </a:prstGeom>
          <a:noFill/>
          <a:ln>
            <a:solidFill>
              <a:schemeClr val="tx1"/>
            </a:solidFill>
          </a:ln>
        </p:spPr>
      </p:pic>
    </p:spTree>
    <p:extLst>
      <p:ext uri="{BB962C8B-B14F-4D97-AF65-F5344CB8AC3E}">
        <p14:creationId xmlns:p14="http://schemas.microsoft.com/office/powerpoint/2010/main" val="18067933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Account Endpoints</a:t>
            </a:r>
          </a:p>
        </p:txBody>
      </p:sp>
      <p:sp>
        <p:nvSpPr>
          <p:cNvPr id="6" name="Text Placeholder 5"/>
          <p:cNvSpPr>
            <a:spLocks noGrp="1"/>
          </p:cNvSpPr>
          <p:nvPr>
            <p:ph type="body" sz="quarter" idx="10"/>
          </p:nvPr>
        </p:nvSpPr>
        <p:spPr>
          <a:xfrm>
            <a:off x="600855" y="1475723"/>
            <a:ext cx="11237870" cy="3169119"/>
          </a:xfrm>
        </p:spPr>
        <p:txBody>
          <a:bodyPr/>
          <a:lstStyle/>
          <a:p>
            <a:r>
              <a:rPr lang="en-US" dirty="0"/>
              <a:t>Every object has a unique URL address</a:t>
            </a:r>
          </a:p>
          <a:p>
            <a:r>
              <a:rPr lang="en-US" dirty="0"/>
              <a:t>The storage account name forms the subdomain of that address</a:t>
            </a:r>
          </a:p>
          <a:p>
            <a:r>
              <a:rPr lang="en-US" dirty="0"/>
              <a:t>The subdomain and domain name forms an </a:t>
            </a:r>
            <a:r>
              <a:rPr lang="en-US" i="1" dirty="0"/>
              <a:t>endpoint</a:t>
            </a:r>
            <a:r>
              <a:rPr lang="en-US" dirty="0"/>
              <a:t> </a:t>
            </a:r>
          </a:p>
          <a:p>
            <a:pPr lvl="1"/>
            <a:r>
              <a:rPr lang="en-US" sz="2448" b="1" dirty="0"/>
              <a:t>Blob service</a:t>
            </a:r>
            <a:r>
              <a:rPr lang="en-US" sz="2448" dirty="0"/>
              <a:t>: http://</a:t>
            </a:r>
            <a:r>
              <a:rPr lang="en-US" sz="2448" i="1" dirty="0"/>
              <a:t>mystorageaccount</a:t>
            </a:r>
            <a:r>
              <a:rPr lang="en-US" sz="2448" dirty="0"/>
              <a:t>.blob.core.windows.net</a:t>
            </a:r>
          </a:p>
          <a:p>
            <a:pPr lvl="1"/>
            <a:r>
              <a:rPr lang="en-US" sz="2448" b="1" dirty="0"/>
              <a:t>Table service</a:t>
            </a:r>
            <a:r>
              <a:rPr lang="en-US" sz="2448" dirty="0"/>
              <a:t>: http://</a:t>
            </a:r>
            <a:r>
              <a:rPr lang="en-US" sz="2448" i="1" dirty="0"/>
              <a:t>mystorageaccount</a:t>
            </a:r>
            <a:r>
              <a:rPr lang="en-US" sz="2448" dirty="0"/>
              <a:t>.table.core.windows.net</a:t>
            </a:r>
          </a:p>
          <a:p>
            <a:pPr lvl="1"/>
            <a:r>
              <a:rPr lang="en-US" sz="2448" b="1" dirty="0"/>
              <a:t>Queue service</a:t>
            </a:r>
            <a:r>
              <a:rPr lang="en-US" sz="2448" dirty="0"/>
              <a:t>: http://</a:t>
            </a:r>
            <a:r>
              <a:rPr lang="en-US" sz="2448" i="1" dirty="0"/>
              <a:t>mystorageaccount</a:t>
            </a:r>
            <a:r>
              <a:rPr lang="en-US" sz="2448" dirty="0"/>
              <a:t>.queue.core.windows.net</a:t>
            </a:r>
          </a:p>
          <a:p>
            <a:pPr lvl="1"/>
            <a:r>
              <a:rPr lang="en-US" sz="2448" b="1" dirty="0"/>
              <a:t>File service</a:t>
            </a:r>
            <a:r>
              <a:rPr lang="en-US" sz="2448" dirty="0"/>
              <a:t>: http://</a:t>
            </a:r>
            <a:r>
              <a:rPr lang="en-US" sz="2448" i="1" dirty="0"/>
              <a:t>mystorageaccount</a:t>
            </a:r>
            <a:r>
              <a:rPr lang="en-US" sz="2448" dirty="0"/>
              <a:t>.file.core.windows.net</a:t>
            </a:r>
          </a:p>
          <a:p>
            <a:pPr lvl="1"/>
            <a:endParaRPr lang="en-US" dirty="0"/>
          </a:p>
        </p:txBody>
      </p:sp>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Creating Storage Accounts</a:t>
            </a:r>
            <a:endParaRPr lang="en-US" dirty="0"/>
          </a:p>
        </p:txBody>
      </p:sp>
      <p:sp>
        <p:nvSpPr>
          <p:cNvPr id="2" name="Text Placeholder 1">
            <a:extLst>
              <a:ext uri="{FF2B5EF4-FFF2-40B4-BE49-F238E27FC236}">
                <a16:creationId xmlns:a16="http://schemas.microsoft.com/office/drawing/2014/main" id="{5380EF62-6B64-42B3-BEA0-7EA44BA74EB3}"/>
              </a:ext>
            </a:extLst>
          </p:cNvPr>
          <p:cNvSpPr>
            <a:spLocks noGrp="1"/>
          </p:cNvSpPr>
          <p:nvPr>
            <p:ph type="body" sz="quarter" idx="10"/>
          </p:nvPr>
        </p:nvSpPr>
        <p:spPr>
          <a:xfrm>
            <a:off x="599302" y="1513676"/>
            <a:ext cx="11237870" cy="553998"/>
          </a:xfrm>
        </p:spPr>
        <p:txBody>
          <a:bodyPr/>
          <a:lstStyle/>
          <a:p>
            <a:r>
              <a:rPr lang="en-US" dirty="0"/>
              <a:t>Create a storage account using Azure Marketplace (Portal)</a:t>
            </a:r>
          </a:p>
        </p:txBody>
      </p:sp>
      <p:sp>
        <p:nvSpPr>
          <p:cNvPr id="8" name="Text Placeholder 1">
            <a:extLst>
              <a:ext uri="{FF2B5EF4-FFF2-40B4-BE49-F238E27FC236}">
                <a16:creationId xmlns:a16="http://schemas.microsoft.com/office/drawing/2014/main" id="{324AF9BD-6473-4A74-AA37-5B90ACDDB4E0}"/>
              </a:ext>
            </a:extLst>
          </p:cNvPr>
          <p:cNvSpPr txBox="1">
            <a:spLocks/>
          </p:cNvSpPr>
          <p:nvPr/>
        </p:nvSpPr>
        <p:spPr>
          <a:xfrm>
            <a:off x="599302" y="4589364"/>
            <a:ext cx="11237870" cy="16776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PowerShell</a:t>
            </a:r>
          </a:p>
          <a:p>
            <a:pPr lvl="1"/>
            <a:r>
              <a:rPr lang="en-US" sz="2448" dirty="0">
                <a:solidFill>
                  <a:schemeClr val="accent3"/>
                </a:solidFill>
              </a:rPr>
              <a:t># Create new storage account</a:t>
            </a:r>
            <a:br>
              <a:rPr lang="en-US" sz="2448" dirty="0">
                <a:solidFill>
                  <a:schemeClr val="accent3"/>
                </a:solidFill>
              </a:rPr>
            </a:br>
            <a:r>
              <a:rPr lang="en-US" sz="2448" dirty="0">
                <a:solidFill>
                  <a:schemeClr val="accent2">
                    <a:lumMod val="90000"/>
                    <a:lumOff val="10000"/>
                  </a:schemeClr>
                </a:solidFill>
              </a:rPr>
              <a:t>New-AzureRMStorageAccount</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-ResourceName </a:t>
            </a:r>
            <a:r>
              <a:rPr lang="en-US" sz="2448" b="1" dirty="0">
                <a:latin typeface="Segoe UI Semilight" panose="020B0402040204020203" pitchFamily="34" charset="0"/>
                <a:cs typeface="Segoe UI Semilight" panose="020B0402040204020203" pitchFamily="34" charset="0"/>
              </a:rPr>
              <a:t>storage</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-Name </a:t>
            </a:r>
            <a:r>
              <a:rPr lang="en-US" sz="2448" b="1" dirty="0">
                <a:latin typeface="Segoe UI Semilight" panose="020B0402040204020203" pitchFamily="34" charset="0"/>
                <a:cs typeface="Segoe UI Semilight" panose="020B0402040204020203" pitchFamily="34" charset="0"/>
              </a:rPr>
              <a:t>storage2test</a:t>
            </a:r>
            <a:br>
              <a:rPr lang="en-US" sz="2448" b="1" dirty="0">
                <a:latin typeface="Segoe UI Semilight" panose="020B0402040204020203" pitchFamily="34" charset="0"/>
                <a:cs typeface="Segoe UI Semilight" panose="020B0402040204020203" pitchFamily="34" charset="0"/>
              </a:rPr>
            </a:br>
            <a:r>
              <a:rPr lang="en-US" sz="2448" dirty="0">
                <a:solidFill>
                  <a:srgbClr val="0078D4"/>
                </a:solidFill>
              </a:rPr>
              <a:t>-SkuName</a:t>
            </a:r>
            <a:r>
              <a:rPr lang="en-US" sz="2448" dirty="0">
                <a:latin typeface="Segoe UI Semilight" panose="020B0402040204020203" pitchFamily="34" charset="0"/>
                <a:cs typeface="Segoe UI Semilight" panose="020B0402040204020203" pitchFamily="34" charset="0"/>
              </a:rPr>
              <a:t> Standard LRS </a:t>
            </a:r>
            <a:r>
              <a:rPr lang="en-US" sz="2448" dirty="0">
                <a:solidFill>
                  <a:srgbClr val="0078D4"/>
                </a:solidFill>
              </a:rPr>
              <a:t>-Location </a:t>
            </a:r>
            <a:r>
              <a:rPr lang="en-US" sz="2448" dirty="0">
                <a:latin typeface="Segoe UI Semilight" panose="020B0402040204020203" pitchFamily="34" charset="0"/>
                <a:cs typeface="Segoe UI Semilight" panose="020B0402040204020203" pitchFamily="34" charset="0"/>
              </a:rPr>
              <a:t>'west us'</a:t>
            </a:r>
          </a:p>
        </p:txBody>
      </p:sp>
      <p:grpSp>
        <p:nvGrpSpPr>
          <p:cNvPr id="3" name="Group 2">
            <a:extLst>
              <a:ext uri="{FF2B5EF4-FFF2-40B4-BE49-F238E27FC236}">
                <a16:creationId xmlns:a16="http://schemas.microsoft.com/office/drawing/2014/main" id="{9E8965C6-E6CD-44E9-BACA-D42542FD5B5A}"/>
              </a:ext>
            </a:extLst>
          </p:cNvPr>
          <p:cNvGrpSpPr/>
          <p:nvPr/>
        </p:nvGrpSpPr>
        <p:grpSpPr>
          <a:xfrm>
            <a:off x="2652117" y="2059498"/>
            <a:ext cx="6625952" cy="2402649"/>
            <a:chOff x="3331006" y="2117134"/>
            <a:chExt cx="6496621" cy="2424854"/>
          </a:xfrm>
        </p:grpSpPr>
        <p:pic>
          <p:nvPicPr>
            <p:cNvPr id="6" name="Picture 5" descr="Screenshot of the Marketplace tab in the portal, highlighted, and showing two selections for storage services available through Marketplace.">
              <a:extLst>
                <a:ext uri="{FF2B5EF4-FFF2-40B4-BE49-F238E27FC236}">
                  <a16:creationId xmlns:a16="http://schemas.microsoft.com/office/drawing/2014/main" id="{7C2E27C2-8A81-49C8-9B52-1776BC7DF33B}"/>
                </a:ext>
              </a:extLst>
            </p:cNvPr>
            <p:cNvPicPr>
              <a:picLocks noChangeAspect="1"/>
            </p:cNvPicPr>
            <p:nvPr/>
          </p:nvPicPr>
          <p:blipFill>
            <a:blip r:embed="rId4"/>
            <a:stretch>
              <a:fillRect/>
            </a:stretch>
          </p:blipFill>
          <p:spPr>
            <a:xfrm>
              <a:off x="3331006" y="2159337"/>
              <a:ext cx="6496621" cy="2382651"/>
            </a:xfrm>
            <a:prstGeom prst="rect">
              <a:avLst/>
            </a:prstGeom>
            <a:ln>
              <a:solidFill>
                <a:schemeClr val="tx1"/>
              </a:solidFill>
            </a:ln>
          </p:spPr>
        </p:pic>
        <p:sp>
          <p:nvSpPr>
            <p:cNvPr id="9" name="Rectangle 8">
              <a:extLst>
                <a:ext uri="{FF2B5EF4-FFF2-40B4-BE49-F238E27FC236}">
                  <a16:creationId xmlns:a16="http://schemas.microsoft.com/office/drawing/2014/main" id="{45FF07E2-7815-4B26-A7DB-49D268A39627}"/>
                </a:ext>
              </a:extLst>
            </p:cNvPr>
            <p:cNvSpPr/>
            <p:nvPr/>
          </p:nvSpPr>
          <p:spPr bwMode="auto">
            <a:xfrm>
              <a:off x="4338849" y="2117134"/>
              <a:ext cx="1227551" cy="28818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C378606-8A66-447A-8302-E8A6803C59F2}"/>
                </a:ext>
              </a:extLst>
            </p:cNvPr>
            <p:cNvSpPr/>
            <p:nvPr/>
          </p:nvSpPr>
          <p:spPr bwMode="auto">
            <a:xfrm>
              <a:off x="3587286" y="3578599"/>
              <a:ext cx="2843409" cy="87408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1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Storage Accounts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600855" y="1623274"/>
            <a:ext cx="11237870" cy="2432525"/>
          </a:xfrm>
        </p:spPr>
        <p:txBody>
          <a:bodyPr/>
          <a:lstStyle/>
          <a:p>
            <a:pPr>
              <a:lnSpc>
                <a:spcPct val="115000"/>
              </a:lnSpc>
              <a:spcAft>
                <a:spcPts val="816"/>
              </a:spcAft>
            </a:pPr>
            <a:r>
              <a:rPr lang="en-US" dirty="0">
                <a:latin typeface="Open Sans" panose="020B0606030504020204" pitchFamily="34" charset="0"/>
                <a:cs typeface="Open Sans" panose="020B0606030504020204" pitchFamily="34" charset="0"/>
              </a:rPr>
              <a:t>Microsoft Online Labs </a:t>
            </a:r>
            <a:r>
              <a:rPr lang="en-US" dirty="0">
                <a:latin typeface="Open Sans" panose="020B0606030504020204" pitchFamily="34" charset="0"/>
                <a:ea typeface="Calibri" panose="020F0502020204030204" pitchFamily="34" charset="0"/>
                <a:cs typeface="Open Sans" panose="020B0606030504020204" pitchFamily="34" charset="0"/>
              </a:rPr>
              <a:t>has a self-paced </a:t>
            </a:r>
            <a:r>
              <a:rPr lang="en-US" b="1" dirty="0">
                <a:latin typeface="Open Sans" panose="020B0606030504020204" pitchFamily="34" charset="0"/>
                <a:ea typeface="Calibri" panose="020F0502020204030204" pitchFamily="34" charset="0"/>
                <a:cs typeface="Open Sans" panose="020B0606030504020204" pitchFamily="34" charset="0"/>
              </a:rPr>
              <a:t>Assessing on-premises VMware environments with Azure Migrate </a:t>
            </a:r>
            <a:r>
              <a:rPr lang="en-US" dirty="0">
                <a:latin typeface="Open Sans" panose="020B0606030504020204" pitchFamily="34" charset="0"/>
                <a:ea typeface="Calibri" panose="020F0502020204030204" pitchFamily="34" charset="0"/>
                <a:cs typeface="Open Sans" panose="020B0606030504020204" pitchFamily="34" charset="0"/>
              </a:rPr>
              <a:t>lab</a:t>
            </a: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pitchFamily="34" charset="0"/>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Understand and deploy storage accounts </a:t>
            </a:r>
            <a:endParaRPr lang="en-US" dirty="0">
              <a:latin typeface="Open Sans" panose="020B0606030504020204" pitchFamily="34" charset="0"/>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Explore key storage concepts and resources</a:t>
            </a:r>
            <a:endParaRPr lang="en-US" dirty="0">
              <a:latin typeface="Open Sans" panose="020B0606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65775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Practice: Storage Account Management</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852254"/>
            <a:ext cx="11237870" cy="1661993"/>
          </a:xfrm>
        </p:spPr>
        <p:txBody>
          <a:bodyPr/>
          <a:lstStyle/>
          <a:p>
            <a:r>
              <a:rPr lang="en-US" u="sng" dirty="0">
                <a:hlinkClick r:id="rId3"/>
              </a:rPr>
              <a:t>How to create a GPv2 storage account</a:t>
            </a:r>
            <a:endParaRPr lang="en-US" dirty="0"/>
          </a:p>
          <a:p>
            <a:r>
              <a:rPr lang="en-US" u="sng" dirty="0">
                <a:hlinkClick r:id="rId4"/>
              </a:rPr>
              <a:t>How to convert a GPv1 or Blob storage account to a GPv2 storage account</a:t>
            </a:r>
            <a:endParaRPr lang="en-US" dirty="0"/>
          </a:p>
          <a:p>
            <a:r>
              <a:rPr lang="en-US" u="sng" dirty="0">
                <a:hlinkClick r:id="rId5"/>
              </a:rPr>
              <a:t>How to set the account in a GPv2 storage account</a:t>
            </a:r>
            <a:endParaRPr lang="en-US" dirty="0"/>
          </a:p>
          <a:p>
            <a:r>
              <a:rPr lang="en-US" u="sng" dirty="0">
                <a:hlinkClick r:id="rId6"/>
              </a:rPr>
              <a:t>How to set a blob tier in a Blob storage or GPv2 storage account</a:t>
            </a:r>
            <a:endParaRPr lang="en-US" dirty="0"/>
          </a:p>
        </p:txBody>
      </p:sp>
    </p:spTree>
    <p:extLst>
      <p:ext uri="{BB962C8B-B14F-4D97-AF65-F5344CB8AC3E}">
        <p14:creationId xmlns:p14="http://schemas.microsoft.com/office/powerpoint/2010/main" val="21905259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AA44-D5F5-4338-9C60-BFDAB1BFEF56}"/>
              </a:ext>
            </a:extLst>
          </p:cNvPr>
          <p:cNvSpPr>
            <a:spLocks noGrp="1"/>
          </p:cNvSpPr>
          <p:nvPr>
            <p:ph type="title"/>
          </p:nvPr>
        </p:nvSpPr>
        <p:spPr/>
        <p:txBody>
          <a:bodyPr/>
          <a:lstStyle/>
          <a:p>
            <a:r>
              <a:rPr lang="en-US" dirty="0"/>
              <a:t>Storage Explorer &amp; Manage Access Key</a:t>
            </a:r>
          </a:p>
        </p:txBody>
      </p:sp>
      <p:sp>
        <p:nvSpPr>
          <p:cNvPr id="3" name="Text Placeholder 2">
            <a:extLst>
              <a:ext uri="{FF2B5EF4-FFF2-40B4-BE49-F238E27FC236}">
                <a16:creationId xmlns:a16="http://schemas.microsoft.com/office/drawing/2014/main" id="{F4067B37-EC44-48A7-9BAD-19CAC4F24A39}"/>
              </a:ext>
            </a:extLst>
          </p:cNvPr>
          <p:cNvSpPr>
            <a:spLocks noGrp="1"/>
          </p:cNvSpPr>
          <p:nvPr>
            <p:ph type="body" sz="quarter" idx="10"/>
          </p:nvPr>
        </p:nvSpPr>
        <p:spPr>
          <a:xfrm>
            <a:off x="595915" y="1464074"/>
            <a:ext cx="11239464" cy="4985980"/>
          </a:xfrm>
        </p:spPr>
        <p:txBody>
          <a:bodyPr/>
          <a:lstStyle/>
          <a:p>
            <a:r>
              <a:rPr lang="en-US" dirty="0"/>
              <a:t>Storage Explorer - Reminder to install and use it</a:t>
            </a:r>
          </a:p>
          <a:p>
            <a:endParaRPr lang="en-US" dirty="0"/>
          </a:p>
          <a:p>
            <a:r>
              <a:rPr lang="en-US" dirty="0"/>
              <a:t>Manage Access Key</a:t>
            </a:r>
          </a:p>
          <a:p>
            <a:endParaRPr lang="en-US" dirty="0"/>
          </a:p>
          <a:p>
            <a:r>
              <a:rPr lang="en-US" dirty="0"/>
              <a:t>Storage Account roles:</a:t>
            </a:r>
          </a:p>
          <a:p>
            <a:pPr marL="342900" indent="-342900">
              <a:buFont typeface="Arial" panose="020B0604020202020204" pitchFamily="34" charset="0"/>
              <a:buChar char="•"/>
            </a:pPr>
            <a:r>
              <a:rPr lang="en-US" dirty="0"/>
              <a:t>Owner</a:t>
            </a:r>
          </a:p>
          <a:p>
            <a:pPr marL="342900" indent="-342900">
              <a:buFont typeface="Arial" panose="020B0604020202020204" pitchFamily="34" charset="0"/>
              <a:buChar char="•"/>
            </a:pPr>
            <a:r>
              <a:rPr lang="en-US" dirty="0"/>
              <a:t>Contributor</a:t>
            </a:r>
          </a:p>
          <a:p>
            <a:pPr marL="342900" indent="-342900">
              <a:buFont typeface="Arial" panose="020B0604020202020204" pitchFamily="34" charset="0"/>
              <a:buChar char="•"/>
            </a:pPr>
            <a:r>
              <a:rPr lang="en-US" dirty="0"/>
              <a:t>Reader</a:t>
            </a:r>
          </a:p>
          <a:p>
            <a:pPr marL="342900" indent="-342900">
              <a:buFont typeface="Arial" panose="020B0604020202020204" pitchFamily="34" charset="0"/>
              <a:buChar char="•"/>
            </a:pPr>
            <a:r>
              <a:rPr lang="en-US" dirty="0"/>
              <a:t>Storage Account Contributor</a:t>
            </a:r>
          </a:p>
          <a:p>
            <a:pPr marL="342900" indent="-342900">
              <a:buFont typeface="Arial" panose="020B0604020202020204" pitchFamily="34" charset="0"/>
              <a:buChar char="•"/>
            </a:pPr>
            <a:r>
              <a:rPr lang="en-US" dirty="0"/>
              <a:t>User Access Administrator</a:t>
            </a:r>
          </a:p>
          <a:p>
            <a:pPr marL="342900" indent="-342900">
              <a:buFont typeface="Arial" panose="020B0604020202020204" pitchFamily="34" charset="0"/>
              <a:buChar char="•"/>
            </a:pPr>
            <a:r>
              <a:rPr lang="en-US" dirty="0"/>
              <a:t>VM Contributor</a:t>
            </a:r>
          </a:p>
          <a:p>
            <a:endParaRPr lang="en-US" dirty="0"/>
          </a:p>
          <a:p>
            <a:r>
              <a:rPr lang="en-US" dirty="0"/>
              <a:t>Least privilege</a:t>
            </a:r>
          </a:p>
        </p:txBody>
      </p:sp>
    </p:spTree>
    <p:extLst>
      <p:ext uri="{BB962C8B-B14F-4D97-AF65-F5344CB8AC3E}">
        <p14:creationId xmlns:p14="http://schemas.microsoft.com/office/powerpoint/2010/main" val="20236632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Video</a:t>
            </a:r>
            <a:r>
              <a:rPr lang="en-US" dirty="0"/>
              <a:t>: </a:t>
            </a:r>
            <a:r>
              <a:rPr lang="en-US" b="1" dirty="0"/>
              <a:t>Storage Security Overview</a:t>
            </a:r>
            <a:endParaRPr lang="en-US" dirty="0"/>
          </a:p>
        </p:txBody>
      </p:sp>
      <p:sp>
        <p:nvSpPr>
          <p:cNvPr id="2" name="Text Placeholder 1">
            <a:extLst>
              <a:ext uri="{FF2B5EF4-FFF2-40B4-BE49-F238E27FC236}">
                <a16:creationId xmlns:a16="http://schemas.microsoft.com/office/drawing/2014/main" id="{85E783EC-82BA-45E6-958A-DA71DD535BDE}"/>
              </a:ext>
            </a:extLst>
          </p:cNvPr>
          <p:cNvSpPr>
            <a:spLocks noGrp="1"/>
          </p:cNvSpPr>
          <p:nvPr>
            <p:ph type="body" sz="quarter" idx="10"/>
          </p:nvPr>
        </p:nvSpPr>
        <p:spPr>
          <a:xfrm>
            <a:off x="596711" y="1464073"/>
            <a:ext cx="11237870" cy="3139321"/>
          </a:xfrm>
        </p:spPr>
        <p:txBody>
          <a:bodyPr/>
          <a:lstStyle/>
          <a:p>
            <a:r>
              <a:rPr lang="en-US" dirty="0"/>
              <a:t>Storage service encryption</a:t>
            </a:r>
          </a:p>
          <a:p>
            <a:r>
              <a:rPr lang="en-US" dirty="0"/>
              <a:t>Encryption in transit</a:t>
            </a:r>
          </a:p>
          <a:p>
            <a:r>
              <a:rPr lang="en-US" dirty="0"/>
              <a:t>Storage firewall - limit IP addresses through network security groups</a:t>
            </a:r>
          </a:p>
          <a:p>
            <a:r>
              <a:rPr lang="en-US" dirty="0"/>
              <a:t>Limit user access to storage accounts using RBAC</a:t>
            </a:r>
          </a:p>
          <a:p>
            <a:r>
              <a:rPr lang="en-US" dirty="0"/>
              <a:t>Analyze metrics and logs with Azure Monitor and Log Analytics</a:t>
            </a:r>
          </a:p>
          <a:p>
            <a:r>
              <a:rPr lang="en-US" dirty="0"/>
              <a:t>Storage keys</a:t>
            </a:r>
          </a:p>
          <a:p>
            <a:r>
              <a:rPr lang="en-US" dirty="0"/>
              <a:t>More granular security with Shared Access Signatures</a:t>
            </a:r>
          </a:p>
          <a:p>
            <a:r>
              <a:rPr lang="en-US" dirty="0"/>
              <a:t>Policy based signatures</a:t>
            </a:r>
          </a:p>
        </p:txBody>
      </p:sp>
    </p:spTree>
    <p:extLst>
      <p:ext uri="{BB962C8B-B14F-4D97-AF65-F5344CB8AC3E}">
        <p14:creationId xmlns:p14="http://schemas.microsoft.com/office/powerpoint/2010/main" val="4013115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Shared Access Signature (SAS)</a:t>
            </a:r>
          </a:p>
        </p:txBody>
      </p:sp>
      <p:sp>
        <p:nvSpPr>
          <p:cNvPr id="6" name="Text Placeholder 5"/>
          <p:cNvSpPr>
            <a:spLocks noGrp="1"/>
          </p:cNvSpPr>
          <p:nvPr>
            <p:ph type="body" sz="quarter" idx="10"/>
          </p:nvPr>
        </p:nvSpPr>
        <p:spPr>
          <a:xfrm>
            <a:off x="596711" y="3493369"/>
            <a:ext cx="11237870" cy="2031325"/>
          </a:xfrm>
        </p:spPr>
        <p:txBody>
          <a:bodyPr/>
          <a:lstStyle/>
          <a:p>
            <a:r>
              <a:rPr lang="en-US" dirty="0"/>
              <a:t>Provides delegated access to resources</a:t>
            </a:r>
          </a:p>
          <a:p>
            <a:r>
              <a:rPr lang="en-US" dirty="0"/>
              <a:t>Grants access to clients without sharing your storage account keys</a:t>
            </a:r>
          </a:p>
          <a:p>
            <a:r>
              <a:rPr lang="en-US" dirty="0"/>
              <a:t>The account SAS delegates access to resources in one or more of the storage services: Blob, Queue, Table, or File service</a:t>
            </a:r>
          </a:p>
          <a:p>
            <a:r>
              <a:rPr lang="en-US" dirty="0"/>
              <a:t>The service SAS delegates access to a resource in just one of the storage services</a:t>
            </a:r>
          </a:p>
        </p:txBody>
      </p:sp>
      <p:pic>
        <p:nvPicPr>
          <p:cNvPr id="5" name="Picture 4" descr="Image of a user providing a SAS key to access a folder in the cloud. ">
            <a:extLst>
              <a:ext uri="{FF2B5EF4-FFF2-40B4-BE49-F238E27FC236}">
                <a16:creationId xmlns:a16="http://schemas.microsoft.com/office/drawing/2014/main" id="{DB3598B2-F947-49C2-ACFF-E9E55968B1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6611" y="1181298"/>
            <a:ext cx="7310094" cy="2108064"/>
          </a:xfrm>
          <a:prstGeom prst="rect">
            <a:avLst/>
          </a:prstGeom>
          <a:noFill/>
        </p:spPr>
      </p:pic>
    </p:spTree>
    <p:extLst>
      <p:ext uri="{BB962C8B-B14F-4D97-AF65-F5344CB8AC3E}">
        <p14:creationId xmlns:p14="http://schemas.microsoft.com/office/powerpoint/2010/main" val="30578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SAS Parameters</a:t>
            </a:r>
          </a:p>
        </p:txBody>
      </p:sp>
      <p:pic>
        <p:nvPicPr>
          <p:cNvPr id="7" name="Picture 6" descr="Screenshot of the Create a SAS key page. Required information is provided for Allowed Services (All), Allow Resource Types (all), Allowed Permissions (all), Start/Expiry Times, and Allowed protocols (HTTPS). ">
            <a:extLst>
              <a:ext uri="{FF2B5EF4-FFF2-40B4-BE49-F238E27FC236}">
                <a16:creationId xmlns:a16="http://schemas.microsoft.com/office/drawing/2014/main" id="{00C04163-BE50-434C-BF52-D39F8DA116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4936962" cy="4930169"/>
          </a:xfrm>
          <a:prstGeom prst="rect">
            <a:avLst/>
          </a:prstGeom>
          <a:noFill/>
          <a:ln>
            <a:solidFill>
              <a:schemeClr val="tx1"/>
            </a:solidFill>
          </a:ln>
        </p:spPr>
      </p:pic>
      <p:sp>
        <p:nvSpPr>
          <p:cNvPr id="9" name="Text Placeholder 5">
            <a:extLst>
              <a:ext uri="{FF2B5EF4-FFF2-40B4-BE49-F238E27FC236}">
                <a16:creationId xmlns:a16="http://schemas.microsoft.com/office/drawing/2014/main" id="{1307D75E-DFAC-47D2-BBDF-040B88493424}"/>
              </a:ext>
            </a:extLst>
          </p:cNvPr>
          <p:cNvSpPr>
            <a:spLocks noGrp="1"/>
          </p:cNvSpPr>
          <p:nvPr>
            <p:ph type="body" sz="quarter" idx="10"/>
          </p:nvPr>
        </p:nvSpPr>
        <p:spPr>
          <a:xfrm>
            <a:off x="6077926" y="2059499"/>
            <a:ext cx="5803144" cy="1732748"/>
          </a:xfrm>
        </p:spPr>
        <p:txBody>
          <a:bodyPr/>
          <a:lstStyle/>
          <a:p>
            <a:r>
              <a:rPr lang="en-US" sz="2448" dirty="0">
                <a:solidFill>
                  <a:schemeClr val="accent2">
                    <a:lumMod val="90000"/>
                    <a:lumOff val="10000"/>
                  </a:schemeClr>
                </a:solidFill>
                <a:latin typeface="+mn-lt"/>
              </a:rPr>
              <a:t>New-AzureStorageAccountSASToken</a:t>
            </a:r>
            <a:r>
              <a:rPr lang="en-US" sz="2448" dirty="0">
                <a:latin typeface="Consolas" panose="020B0609020204030204" pitchFamily="49" charset="0"/>
              </a:rPr>
              <a:t> </a:t>
            </a:r>
          </a:p>
          <a:p>
            <a:r>
              <a:rPr lang="en-US" sz="2448" dirty="0">
                <a:latin typeface="Consolas" panose="020B0609020204030204" pitchFamily="49" charset="0"/>
              </a:rPr>
              <a:t> </a:t>
            </a:r>
            <a:r>
              <a:rPr lang="en-US" sz="2448" dirty="0">
                <a:solidFill>
                  <a:srgbClr val="0078D4"/>
                </a:solidFill>
                <a:latin typeface="+mn-lt"/>
              </a:rPr>
              <a:t>-Service</a:t>
            </a:r>
            <a:r>
              <a:rPr lang="en-US" sz="2448" dirty="0">
                <a:latin typeface="Consolas" panose="020B0609020204030204" pitchFamily="49" charset="0"/>
              </a:rPr>
              <a:t> </a:t>
            </a:r>
            <a:r>
              <a:rPr lang="en-US" sz="2448" dirty="0">
                <a:latin typeface="+mn-lt"/>
              </a:rPr>
              <a:t>Blob,File,Table,Queue </a:t>
            </a:r>
          </a:p>
          <a:p>
            <a:r>
              <a:rPr lang="en-US" sz="2448" dirty="0">
                <a:latin typeface="Consolas" panose="020B0609020204030204" pitchFamily="49" charset="0"/>
              </a:rPr>
              <a:t> </a:t>
            </a:r>
            <a:r>
              <a:rPr lang="en-US" sz="2448" dirty="0">
                <a:solidFill>
                  <a:srgbClr val="0078D4"/>
                </a:solidFill>
                <a:latin typeface="+mn-lt"/>
              </a:rPr>
              <a:t>-ResourceType </a:t>
            </a:r>
            <a:r>
              <a:rPr lang="en-US" sz="2448" dirty="0">
                <a:latin typeface="+mn-lt"/>
              </a:rPr>
              <a:t>Service,Container,Object</a:t>
            </a:r>
          </a:p>
          <a:p>
            <a:r>
              <a:rPr lang="en-US" sz="2448" dirty="0">
                <a:latin typeface="Consolas" panose="020B0609020204030204" pitchFamily="49" charset="0"/>
              </a:rPr>
              <a:t> </a:t>
            </a:r>
            <a:r>
              <a:rPr lang="en-US" sz="2448" dirty="0">
                <a:solidFill>
                  <a:srgbClr val="0078D4"/>
                </a:solidFill>
                <a:latin typeface="+mn-lt"/>
              </a:rPr>
              <a:t>-Permission </a:t>
            </a:r>
            <a:r>
              <a:rPr lang="en-US" sz="2448" dirty="0">
                <a:latin typeface="+mn-lt"/>
              </a:rPr>
              <a:t>"racwdlup"</a:t>
            </a:r>
          </a:p>
        </p:txBody>
      </p:sp>
      <p:sp>
        <p:nvSpPr>
          <p:cNvPr id="5" name="Text Placeholder 5">
            <a:extLst>
              <a:ext uri="{FF2B5EF4-FFF2-40B4-BE49-F238E27FC236}">
                <a16:creationId xmlns:a16="http://schemas.microsoft.com/office/drawing/2014/main" id="{14C3FE7C-A186-47FB-9C26-939C23A0E05C}"/>
              </a:ext>
            </a:extLst>
          </p:cNvPr>
          <p:cNvSpPr txBox="1">
            <a:spLocks/>
          </p:cNvSpPr>
          <p:nvPr/>
        </p:nvSpPr>
        <p:spPr>
          <a:xfrm>
            <a:off x="5851136" y="1471567"/>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Account level SAS, full permissions</a:t>
            </a:r>
          </a:p>
        </p:txBody>
      </p:sp>
      <p:sp>
        <p:nvSpPr>
          <p:cNvPr id="2" name="Rectangle 1">
            <a:extLst>
              <a:ext uri="{FF2B5EF4-FFF2-40B4-BE49-F238E27FC236}">
                <a16:creationId xmlns:a16="http://schemas.microsoft.com/office/drawing/2014/main" id="{2264BADF-6F10-4A81-9CEB-705FBC68E3FA}"/>
              </a:ext>
            </a:extLst>
          </p:cNvPr>
          <p:cNvSpPr/>
          <p:nvPr/>
        </p:nvSpPr>
        <p:spPr>
          <a:xfrm>
            <a:off x="6077925" y="4678988"/>
            <a:ext cx="6217356" cy="1630991"/>
          </a:xfrm>
          <a:prstGeom prst="rect">
            <a:avLst/>
          </a:prstGeom>
        </p:spPr>
        <p:txBody>
          <a:bodyPr>
            <a:spAutoFit/>
          </a:bodyPr>
          <a:lstStyle/>
          <a:p>
            <a:r>
              <a:rPr lang="en-US" sz="2448" dirty="0">
                <a:solidFill>
                  <a:schemeClr val="accent2">
                    <a:lumMod val="90000"/>
                    <a:lumOff val="10000"/>
                  </a:schemeClr>
                </a:solidFill>
              </a:rPr>
              <a:t>New-AzureStorageBlobSASToken</a:t>
            </a:r>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-Container </a:t>
            </a:r>
            <a:r>
              <a:rPr lang="en-US" sz="2448" dirty="0"/>
              <a:t>"ContainerName"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-Blob </a:t>
            </a:r>
            <a:r>
              <a:rPr lang="en-US" sz="2448" dirty="0"/>
              <a:t>"BlobName"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-Permission </a:t>
            </a:r>
            <a:r>
              <a:rPr lang="en-US" sz="2448" dirty="0"/>
              <a:t>rwd</a:t>
            </a:r>
          </a:p>
        </p:txBody>
      </p:sp>
      <p:sp>
        <p:nvSpPr>
          <p:cNvPr id="8" name="Text Placeholder 5">
            <a:extLst>
              <a:ext uri="{FF2B5EF4-FFF2-40B4-BE49-F238E27FC236}">
                <a16:creationId xmlns:a16="http://schemas.microsoft.com/office/drawing/2014/main" id="{407FDF96-3729-48B3-9708-8646C327D85F}"/>
              </a:ext>
            </a:extLst>
          </p:cNvPr>
          <p:cNvSpPr txBox="1">
            <a:spLocks/>
          </p:cNvSpPr>
          <p:nvPr/>
        </p:nvSpPr>
        <p:spPr>
          <a:xfrm>
            <a:off x="5851135" y="4026142"/>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Blob level SAS, full permissions</a:t>
            </a:r>
          </a:p>
        </p:txBody>
      </p:sp>
    </p:spTree>
    <p:extLst>
      <p:ext uri="{BB962C8B-B14F-4D97-AF65-F5344CB8AC3E}">
        <p14:creationId xmlns:p14="http://schemas.microsoft.com/office/powerpoint/2010/main" val="5415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71864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URI and SAS Parameters</a:t>
            </a:r>
          </a:p>
        </p:txBody>
      </p:sp>
      <p:sp>
        <p:nvSpPr>
          <p:cNvPr id="6" name="Text Placeholder 5"/>
          <p:cNvSpPr>
            <a:spLocks noGrp="1"/>
          </p:cNvSpPr>
          <p:nvPr>
            <p:ph type="body" sz="quarter" idx="10"/>
          </p:nvPr>
        </p:nvSpPr>
        <p:spPr>
          <a:xfrm>
            <a:off x="599302" y="1697015"/>
            <a:ext cx="11237870" cy="923330"/>
          </a:xfrm>
        </p:spPr>
        <p:txBody>
          <a:bodyPr/>
          <a:lstStyle/>
          <a:p>
            <a:r>
              <a:rPr lang="en-US" dirty="0"/>
              <a:t>A SAS is a signed URI that points to one or more storage resources </a:t>
            </a:r>
          </a:p>
          <a:p>
            <a:r>
              <a:rPr lang="en-US" dirty="0"/>
              <a:t>Consists of a storage resource URI and the SAS token</a:t>
            </a:r>
          </a:p>
        </p:txBody>
      </p:sp>
      <p:pic>
        <p:nvPicPr>
          <p:cNvPr id="4" name="Picture 3" descr="Image showing that the Storage Resource (https:\\ ..) and the SAS Tokey (?sv= .. ) combine to form the URI. ">
            <a:extLst>
              <a:ext uri="{FF2B5EF4-FFF2-40B4-BE49-F238E27FC236}">
                <a16:creationId xmlns:a16="http://schemas.microsoft.com/office/drawing/2014/main" id="{CBBCDFA1-759E-46C9-8335-A5CFFEE237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60355" y="2713943"/>
            <a:ext cx="6389860" cy="1401354"/>
          </a:xfrm>
          <a:prstGeom prst="rect">
            <a:avLst/>
          </a:prstGeom>
          <a:noFill/>
        </p:spPr>
      </p:pic>
      <p:sp>
        <p:nvSpPr>
          <p:cNvPr id="5" name="Text Placeholder 5">
            <a:extLst>
              <a:ext uri="{FF2B5EF4-FFF2-40B4-BE49-F238E27FC236}">
                <a16:creationId xmlns:a16="http://schemas.microsoft.com/office/drawing/2014/main" id="{C1A3284C-516A-4066-8617-DE67D177D8C9}"/>
              </a:ext>
            </a:extLst>
          </p:cNvPr>
          <p:cNvSpPr txBox="1">
            <a:spLocks/>
          </p:cNvSpPr>
          <p:nvPr/>
        </p:nvSpPr>
        <p:spPr>
          <a:xfrm>
            <a:off x="651114" y="4502226"/>
            <a:ext cx="11237870" cy="13446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Includes parameters for resource URI, storage services version, services, 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Demonstration</a:t>
            </a:r>
            <a:r>
              <a:rPr lang="en-US" dirty="0"/>
              <a:t>: </a:t>
            </a:r>
            <a:r>
              <a:rPr lang="en-US" b="1" dirty="0"/>
              <a:t>Storage Encryption</a:t>
            </a:r>
            <a:endParaRPr lang="en-US" dirty="0"/>
          </a:p>
        </p:txBody>
      </p:sp>
      <p:sp>
        <p:nvSpPr>
          <p:cNvPr id="2" name="Text Placeholder 1">
            <a:extLst>
              <a:ext uri="{FF2B5EF4-FFF2-40B4-BE49-F238E27FC236}">
                <a16:creationId xmlns:a16="http://schemas.microsoft.com/office/drawing/2014/main" id="{E7404F8D-115A-4889-A13A-89D3CA8D7A8F}"/>
              </a:ext>
            </a:extLst>
          </p:cNvPr>
          <p:cNvSpPr>
            <a:spLocks noGrp="1"/>
          </p:cNvSpPr>
          <p:nvPr>
            <p:ph type="body" sz="quarter" idx="10"/>
          </p:nvPr>
        </p:nvSpPr>
        <p:spPr>
          <a:xfrm>
            <a:off x="596711" y="1464073"/>
            <a:ext cx="11237870" cy="1661993"/>
          </a:xfrm>
        </p:spPr>
        <p:txBody>
          <a:bodyPr/>
          <a:lstStyle/>
          <a:p>
            <a:r>
              <a:rPr lang="en-US" dirty="0"/>
              <a:t>Enable encryption either at REST or in transit</a:t>
            </a:r>
          </a:p>
          <a:p>
            <a:endParaRPr lang="en-US" dirty="0"/>
          </a:p>
          <a:p>
            <a:r>
              <a:rPr lang="en-US" dirty="0"/>
              <a:t>Secure transfer required option will require HTTPS for any connections that come into the storage account</a:t>
            </a:r>
          </a:p>
        </p:txBody>
      </p:sp>
    </p:spTree>
    <p:extLst>
      <p:ext uri="{BB962C8B-B14F-4D97-AF65-F5344CB8AC3E}">
        <p14:creationId xmlns:p14="http://schemas.microsoft.com/office/powerpoint/2010/main" val="37513292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Shared Access Signatures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629133"/>
            <a:ext cx="11237870" cy="1659962"/>
          </a:xfrm>
        </p:spPr>
        <p:txBody>
          <a:bodyPr/>
          <a:lstStyle/>
          <a:p>
            <a:pPr marL="466298" indent="-466298">
              <a:lnSpc>
                <a:spcPct val="115000"/>
              </a:lnSpc>
              <a:spcAft>
                <a:spcPts val="816"/>
              </a:spcAft>
              <a:buFont typeface="+mj-lt"/>
              <a:buAutoNum type="arabicPeriod"/>
            </a:pPr>
            <a:r>
              <a:rPr lang="en-US" dirty="0">
                <a:ea typeface="Calibri" panose="020F0502020204030204" pitchFamily="34" charset="0"/>
              </a:rPr>
              <a:t>Generate an SAS in the Azure Portal</a:t>
            </a:r>
          </a:p>
          <a:p>
            <a:pPr marL="466298" indent="-466298">
              <a:lnSpc>
                <a:spcPct val="115000"/>
              </a:lnSpc>
              <a:spcAft>
                <a:spcPts val="816"/>
              </a:spcAft>
              <a:buFont typeface="+mj-lt"/>
              <a:buAutoNum type="arabicPeriod"/>
            </a:pPr>
            <a:r>
              <a:rPr lang="en-US" dirty="0">
                <a:ea typeface="Calibri" panose="020F0502020204030204" pitchFamily="34" charset="0"/>
              </a:rPr>
              <a:t>Use </a:t>
            </a:r>
            <a:r>
              <a:rPr lang="en-US" dirty="0"/>
              <a:t>SAS </a:t>
            </a:r>
            <a:r>
              <a:rPr lang="en-US" dirty="0">
                <a:ea typeface="Calibri" panose="020F0502020204030204" pitchFamily="34" charset="0"/>
              </a:rPr>
              <a:t>to connect to your storage account through Storage Explorer</a:t>
            </a:r>
          </a:p>
          <a:p>
            <a:pPr marL="466298" indent="-466298">
              <a:lnSpc>
                <a:spcPct val="115000"/>
              </a:lnSpc>
              <a:spcAft>
                <a:spcPts val="816"/>
              </a:spcAft>
              <a:buFont typeface="+mj-lt"/>
              <a:buAutoNum type="arabicPeriod"/>
            </a:pPr>
            <a:r>
              <a:rPr lang="en-US" dirty="0">
                <a:ea typeface="Calibri" panose="020F0502020204030204" pitchFamily="34" charset="0"/>
              </a:rPr>
              <a:t>Configure additional SAS strings to work with different resources</a:t>
            </a:r>
          </a:p>
        </p:txBody>
      </p:sp>
    </p:spTree>
    <p:extLst>
      <p:ext uri="{BB962C8B-B14F-4D97-AF65-F5344CB8AC3E}">
        <p14:creationId xmlns:p14="http://schemas.microsoft.com/office/powerpoint/2010/main" val="24955556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#3</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477328"/>
          </a:xfrm>
        </p:spPr>
        <p:txBody>
          <a:bodyPr/>
          <a:lstStyle/>
          <a:p>
            <a:r>
              <a:rPr lang="en-US" b="1" dirty="0"/>
              <a:t>Create and configure a Virtual Machine (VM) for Windows and Linux</a:t>
            </a:r>
          </a:p>
          <a:p>
            <a:pPr marL="342900" lvl="1" indent="-342900" fontAlgn="base">
              <a:buFont typeface="Arial" panose="020B0604020202020204" pitchFamily="34" charset="0"/>
              <a:buChar char="•"/>
            </a:pPr>
            <a:r>
              <a:rPr lang="en-US" dirty="0"/>
              <a:t>Configure high availability</a:t>
            </a:r>
          </a:p>
          <a:p>
            <a:pPr marL="342900" lvl="1" indent="-342900" fontAlgn="base">
              <a:buFont typeface="Arial" panose="020B0604020202020204" pitchFamily="34" charset="0"/>
              <a:buChar char="•"/>
            </a:pPr>
            <a:r>
              <a:rPr lang="en-US" dirty="0"/>
              <a:t>Configure monitoring, networking, storage, and virtual machine size</a:t>
            </a:r>
          </a:p>
          <a:p>
            <a:pPr marL="342900" lvl="1" indent="-342900" fontAlgn="base">
              <a:buFont typeface="Arial" panose="020B0604020202020204" pitchFamily="34" charset="0"/>
              <a:buChar char="•"/>
            </a:pPr>
            <a:r>
              <a:rPr lang="en-US" dirty="0"/>
              <a:t>Deploy and configure scale sets</a:t>
            </a:r>
          </a:p>
        </p:txBody>
      </p:sp>
    </p:spTree>
    <p:extLst>
      <p:ext uri="{BB962C8B-B14F-4D97-AF65-F5344CB8AC3E}">
        <p14:creationId xmlns:p14="http://schemas.microsoft.com/office/powerpoint/2010/main" val="14855441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Supported Operating Systems</a:t>
            </a:r>
          </a:p>
        </p:txBody>
      </p:sp>
      <p:sp>
        <p:nvSpPr>
          <p:cNvPr id="6" name="Text Placeholder 5"/>
          <p:cNvSpPr>
            <a:spLocks noGrp="1"/>
          </p:cNvSpPr>
          <p:nvPr>
            <p:ph type="body" sz="quarter" idx="10"/>
          </p:nvPr>
        </p:nvSpPr>
        <p:spPr>
          <a:xfrm>
            <a:off x="596711" y="4531343"/>
            <a:ext cx="11126476" cy="1292662"/>
          </a:xfrm>
        </p:spPr>
        <p:txBody>
          <a:bodyPr/>
          <a:lstStyle/>
          <a:p>
            <a:r>
              <a:rPr lang="en-US" dirty="0"/>
              <a:t>Windows Server includes many common products, requires a license, doesn’t support OS upgrades</a:t>
            </a:r>
          </a:p>
          <a:p>
            <a:r>
              <a:rPr lang="en-US" dirty="0"/>
              <a:t>Linux distributions are supported, upgrade of the OS is supported</a:t>
            </a:r>
          </a:p>
        </p:txBody>
      </p:sp>
      <p:pic>
        <p:nvPicPr>
          <p:cNvPr id="5" name="Picture 4" descr="Screenshot of the Azure Marketplace. Ubuntu and Windows Server 2016 virtual machines are shown. ">
            <a:extLst>
              <a:ext uri="{FF2B5EF4-FFF2-40B4-BE49-F238E27FC236}">
                <a16:creationId xmlns:a16="http://schemas.microsoft.com/office/drawing/2014/main" id="{5E432413-EC80-4F01-89CF-A1A749EFC7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4935" y="1440717"/>
            <a:ext cx="7858555" cy="2681235"/>
          </a:xfrm>
          <a:prstGeom prst="rect">
            <a:avLst/>
          </a:prstGeom>
          <a:noFill/>
          <a:ln>
            <a:noFill/>
          </a:ln>
        </p:spPr>
      </p:pic>
    </p:spTree>
    <p:extLst>
      <p:ext uri="{BB962C8B-B14F-4D97-AF65-F5344CB8AC3E}">
        <p14:creationId xmlns:p14="http://schemas.microsoft.com/office/powerpoint/2010/main" val="22955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Deploying Linux Virtual Machines</a:t>
            </a:r>
            <a:endParaRPr lang="en-US" dirty="0"/>
          </a:p>
        </p:txBody>
      </p:sp>
      <p:sp>
        <p:nvSpPr>
          <p:cNvPr id="3" name="Text Placeholder 2">
            <a:extLst>
              <a:ext uri="{FF2B5EF4-FFF2-40B4-BE49-F238E27FC236}">
                <a16:creationId xmlns:a16="http://schemas.microsoft.com/office/drawing/2014/main" id="{81AAA070-F03E-4C03-81DC-2170984F7ECE}"/>
              </a:ext>
            </a:extLst>
          </p:cNvPr>
          <p:cNvSpPr>
            <a:spLocks noGrp="1"/>
          </p:cNvSpPr>
          <p:nvPr>
            <p:ph type="body" sz="quarter" idx="10"/>
          </p:nvPr>
        </p:nvSpPr>
        <p:spPr>
          <a:xfrm>
            <a:off x="596711" y="1464073"/>
            <a:ext cx="11237870" cy="1661993"/>
          </a:xfrm>
        </p:spPr>
        <p:txBody>
          <a:bodyPr/>
          <a:lstStyle/>
          <a:p>
            <a:r>
              <a:rPr lang="en-US" dirty="0"/>
              <a:t>Add an Ubuntu server from the Azure Marketplace</a:t>
            </a:r>
          </a:p>
          <a:p>
            <a:r>
              <a:rPr lang="en-US" dirty="0"/>
              <a:t>Configure settings in the Azure portal and create</a:t>
            </a:r>
          </a:p>
          <a:p>
            <a:r>
              <a:rPr lang="en-US" dirty="0"/>
              <a:t>Allow inbound rule SSH (TCP/22)</a:t>
            </a:r>
          </a:p>
          <a:p>
            <a:r>
              <a:rPr lang="en-US" dirty="0"/>
              <a:t>Connect to the running instance of the Linux VM through an SSH session</a:t>
            </a:r>
          </a:p>
        </p:txBody>
      </p:sp>
    </p:spTree>
    <p:extLst>
      <p:ext uri="{BB962C8B-B14F-4D97-AF65-F5344CB8AC3E}">
        <p14:creationId xmlns:p14="http://schemas.microsoft.com/office/powerpoint/2010/main" val="30315422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Connecting to Linux VMs</a:t>
            </a:r>
          </a:p>
        </p:txBody>
      </p:sp>
      <p:sp>
        <p:nvSpPr>
          <p:cNvPr id="2" name="Text Placeholder 1">
            <a:extLst>
              <a:ext uri="{FF2B5EF4-FFF2-40B4-BE49-F238E27FC236}">
                <a16:creationId xmlns:a16="http://schemas.microsoft.com/office/drawing/2014/main" id="{0C6A8C00-34C1-4969-AA29-8D2D19FDF18A}"/>
              </a:ext>
            </a:extLst>
          </p:cNvPr>
          <p:cNvSpPr>
            <a:spLocks noGrp="1"/>
          </p:cNvSpPr>
          <p:nvPr>
            <p:ph type="body" sz="quarter" idx="10"/>
          </p:nvPr>
        </p:nvSpPr>
        <p:spPr>
          <a:xfrm>
            <a:off x="603512" y="4340714"/>
            <a:ext cx="11237870" cy="1292662"/>
          </a:xfrm>
        </p:spPr>
        <p:txBody>
          <a:bodyPr/>
          <a:lstStyle/>
          <a:p>
            <a:r>
              <a:rPr lang="en-US" dirty="0"/>
              <a:t>Authenticate with a SSH public key or password</a:t>
            </a:r>
          </a:p>
          <a:p>
            <a:r>
              <a:rPr lang="en-US" dirty="0"/>
              <a:t>SSH is an encrypted connection protocol that allows secure logins over unsecured connections</a:t>
            </a:r>
          </a:p>
        </p:txBody>
      </p:sp>
      <p:pic>
        <p:nvPicPr>
          <p:cNvPr id="4" name="Picture 3" descr="Screenshot of the Authentication type and SSH public key settings. ">
            <a:extLst>
              <a:ext uri="{FF2B5EF4-FFF2-40B4-BE49-F238E27FC236}">
                <a16:creationId xmlns:a16="http://schemas.microsoft.com/office/drawing/2014/main" id="{36FD5ABB-E8D2-4B43-9CB5-B785179C3A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895" y="1226065"/>
            <a:ext cx="10718857" cy="2945444"/>
          </a:xfrm>
          <a:prstGeom prst="rect">
            <a:avLst/>
          </a:prstGeom>
          <a:noFill/>
          <a:ln>
            <a:noFill/>
          </a:ln>
        </p:spPr>
      </p:pic>
    </p:spTree>
    <p:extLst>
      <p:ext uri="{BB962C8B-B14F-4D97-AF65-F5344CB8AC3E}">
        <p14:creationId xmlns:p14="http://schemas.microsoft.com/office/powerpoint/2010/main" val="14334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Creating SSH Keys</a:t>
            </a:r>
          </a:p>
        </p:txBody>
      </p:sp>
      <p:sp>
        <p:nvSpPr>
          <p:cNvPr id="2" name="Text Placeholder 1">
            <a:extLst>
              <a:ext uri="{FF2B5EF4-FFF2-40B4-BE49-F238E27FC236}">
                <a16:creationId xmlns:a16="http://schemas.microsoft.com/office/drawing/2014/main" id="{887DADED-B683-4902-947F-E8B5B375CBFB}"/>
              </a:ext>
            </a:extLst>
          </p:cNvPr>
          <p:cNvSpPr>
            <a:spLocks noGrp="1"/>
          </p:cNvSpPr>
          <p:nvPr>
            <p:ph type="body" sz="quarter" idx="10"/>
          </p:nvPr>
        </p:nvSpPr>
        <p:spPr>
          <a:xfrm>
            <a:off x="596711" y="1464074"/>
            <a:ext cx="11237870" cy="2855214"/>
          </a:xfrm>
        </p:spPr>
        <p:txBody>
          <a:bodyPr/>
          <a:lstStyle/>
          <a:p>
            <a:r>
              <a:rPr lang="en-US" dirty="0"/>
              <a:t>Create SSH keys with ssh-keygen</a:t>
            </a:r>
          </a:p>
          <a:p>
            <a:pPr marL="233149" lvl="1"/>
            <a:r>
              <a:rPr lang="en-US" sz="2448" dirty="0"/>
              <a:t>If you can run a command shell such as Bash for Windows or GitBash (or Bash in Azure Cloud Shell), create an SSH key pair using the ssh-keygen command.</a:t>
            </a:r>
          </a:p>
          <a:p>
            <a:r>
              <a:rPr lang="en-US" dirty="0"/>
              <a:t>Create SSH keys with PuTTYgen</a:t>
            </a:r>
          </a:p>
          <a:p>
            <a:pPr marL="233149" lvl="1"/>
            <a:r>
              <a:rPr lang="en-US" sz="2448" dirty="0"/>
              <a:t>If you prefer to use a GUI-based tool to create SSH keys, you can use the PuTTYgen key generator. The steps to use PuTTYgen are shown in this video. </a:t>
            </a:r>
          </a:p>
          <a:p>
            <a:endParaRPr lang="en-US" dirty="0"/>
          </a:p>
        </p:txBody>
      </p:sp>
    </p:spTree>
    <p:extLst>
      <p:ext uri="{BB962C8B-B14F-4D97-AF65-F5344CB8AC3E}">
        <p14:creationId xmlns:p14="http://schemas.microsoft.com/office/powerpoint/2010/main" val="8897413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535204" cy="1130053"/>
          </a:xfrm>
        </p:spPr>
        <p:txBody>
          <a:bodyPr/>
          <a:lstStyle/>
          <a:p>
            <a:r>
              <a:rPr lang="en-US" b="1" dirty="0">
                <a:hlinkClick r:id="rId3"/>
              </a:rPr>
              <a:t>Practice</a:t>
            </a:r>
            <a:r>
              <a:rPr lang="en-US" b="1" dirty="0"/>
              <a:t>: </a:t>
            </a:r>
            <a:r>
              <a:rPr lang="en-US" dirty="0"/>
              <a:t>Advanced Azure Virtual Machine and Compute </a:t>
            </a:r>
            <a:endParaRPr lang="en-US" b="1"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3669"/>
            <a:ext cx="11237870" cy="1661993"/>
          </a:xfrm>
        </p:spPr>
        <p:txBody>
          <a:bodyPr/>
          <a:lstStyle/>
          <a:p>
            <a:r>
              <a:rPr lang="en-US" dirty="0"/>
              <a:t>Configure a virtual machine scale set</a:t>
            </a:r>
          </a:p>
          <a:p>
            <a:r>
              <a:rPr lang="en-US" dirty="0"/>
              <a:t>Administer a download and install PowerShell on an Ubuntu server using Git Bash</a:t>
            </a:r>
          </a:p>
          <a:p>
            <a:r>
              <a:rPr lang="en-US" dirty="0"/>
              <a:t>Create and upload an automation script from an ARM template</a:t>
            </a:r>
          </a:p>
          <a:p>
            <a:endParaRPr lang="en-US" dirty="0"/>
          </a:p>
        </p:txBody>
      </p:sp>
    </p:spTree>
    <p:extLst>
      <p:ext uri="{BB962C8B-B14F-4D97-AF65-F5344CB8AC3E}">
        <p14:creationId xmlns:p14="http://schemas.microsoft.com/office/powerpoint/2010/main" val="15001379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Virtual Machine Storage</a:t>
            </a:r>
            <a:endParaRPr lang="en-US" dirty="0"/>
          </a:p>
        </p:txBody>
      </p:sp>
      <p:sp>
        <p:nvSpPr>
          <p:cNvPr id="3" name="Text Placeholder 2">
            <a:extLst>
              <a:ext uri="{FF2B5EF4-FFF2-40B4-BE49-F238E27FC236}">
                <a16:creationId xmlns:a16="http://schemas.microsoft.com/office/drawing/2014/main" id="{5622AD2E-DAA8-4685-9FDF-82F6CA21ABCF}"/>
              </a:ext>
            </a:extLst>
          </p:cNvPr>
          <p:cNvSpPr>
            <a:spLocks noGrp="1"/>
          </p:cNvSpPr>
          <p:nvPr>
            <p:ph type="body" sz="quarter" idx="10"/>
          </p:nvPr>
        </p:nvSpPr>
        <p:spPr>
          <a:xfrm>
            <a:off x="596711" y="1466097"/>
            <a:ext cx="5315839" cy="4350550"/>
          </a:xfrm>
        </p:spPr>
        <p:txBody>
          <a:bodyPr/>
          <a:lstStyle/>
          <a:p>
            <a:r>
              <a:rPr lang="en-US" dirty="0"/>
              <a:t>Disks are how virtual machines store their VHD files</a:t>
            </a:r>
          </a:p>
          <a:p>
            <a:r>
              <a:rPr lang="en-US" dirty="0"/>
              <a:t>Premium or Standard storage</a:t>
            </a:r>
          </a:p>
          <a:p>
            <a:r>
              <a:rPr lang="en-US" dirty="0"/>
              <a:t>Managed or unmanaged</a:t>
            </a:r>
          </a:p>
          <a:p>
            <a:r>
              <a:rPr lang="en-US" dirty="0"/>
              <a:t>Virtual Machine disk types</a:t>
            </a:r>
          </a:p>
          <a:p>
            <a:pPr lvl="1"/>
            <a:r>
              <a:rPr lang="en-US" sz="2448" dirty="0"/>
              <a:t>Operating System disks – SATA, C:</a:t>
            </a:r>
          </a:p>
          <a:p>
            <a:pPr lvl="1"/>
            <a:r>
              <a:rPr lang="en-US" sz="2448" dirty="0"/>
              <a:t>Temporary disk – short term storage</a:t>
            </a:r>
          </a:p>
          <a:p>
            <a:pPr lvl="1"/>
            <a:r>
              <a:rPr lang="en-US" sz="2448" dirty="0"/>
              <a:t>Data disks – depend on VM Type</a:t>
            </a:r>
          </a:p>
        </p:txBody>
      </p:sp>
      <p:pic>
        <p:nvPicPr>
          <p:cNvPr id="2" name="Picture 1" descr="Tabular Diagram emphasizing disks as the means by which VMs store their VHD files.">
            <a:extLst>
              <a:ext uri="{FF2B5EF4-FFF2-40B4-BE49-F238E27FC236}">
                <a16:creationId xmlns:a16="http://schemas.microsoft.com/office/drawing/2014/main" id="{7FE04BC7-5F48-4C9B-9839-4D52747F3C39}"/>
              </a:ext>
            </a:extLst>
          </p:cNvPr>
          <p:cNvPicPr>
            <a:picLocks noChangeAspect="1"/>
          </p:cNvPicPr>
          <p:nvPr/>
        </p:nvPicPr>
        <p:blipFill>
          <a:blip r:embed="rId4"/>
          <a:stretch>
            <a:fillRect/>
          </a:stretch>
        </p:blipFill>
        <p:spPr>
          <a:xfrm>
            <a:off x="6534496" y="1453239"/>
            <a:ext cx="4798155" cy="4844547"/>
          </a:xfrm>
          <a:prstGeom prst="rect">
            <a:avLst/>
          </a:prstGeom>
        </p:spPr>
      </p:pic>
    </p:spTree>
    <p:extLst>
      <p:ext uri="{BB962C8B-B14F-4D97-AF65-F5344CB8AC3E}">
        <p14:creationId xmlns:p14="http://schemas.microsoft.com/office/powerpoint/2010/main" val="37763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4502" y="1478055"/>
            <a:ext cx="8756526" cy="3257747"/>
          </a:xfrm>
        </p:spPr>
        <p:txBody>
          <a:bodyPr/>
          <a:lstStyle/>
          <a:p>
            <a:pPr marL="456834" indent="-456834">
              <a:buFont typeface="Arial" panose="020B0604020202020204" pitchFamily="34" charset="0"/>
              <a:buChar char="•"/>
            </a:pPr>
            <a:r>
              <a:rPr lang="en-US" sz="2854" dirty="0"/>
              <a:t>Cloud Solution Architect based in the Munich</a:t>
            </a:r>
          </a:p>
          <a:p>
            <a:pPr marL="456834" indent="-456834">
              <a:buFont typeface="Arial" panose="020B0604020202020204" pitchFamily="34" charset="0"/>
              <a:buChar char="•"/>
            </a:pPr>
            <a:r>
              <a:rPr lang="en-US" sz="2854" dirty="0"/>
              <a:t>10+years in the industry  in infrastructure administration , automation and now cloud</a:t>
            </a:r>
          </a:p>
          <a:p>
            <a:pPr marL="456834" indent="-456834">
              <a:buFont typeface="Arial" panose="020B0604020202020204" pitchFamily="34" charset="0"/>
              <a:buChar char="•"/>
            </a:pPr>
            <a:r>
              <a:rPr lang="en-US" sz="2854" dirty="0"/>
              <a:t>Constant learner - </a:t>
            </a:r>
            <a:r>
              <a:rPr lang="en-US" sz="2854" dirty="0" err="1"/>
              <a:t>Ancora</a:t>
            </a:r>
            <a:r>
              <a:rPr lang="en-US" sz="2854" dirty="0"/>
              <a:t> </a:t>
            </a:r>
            <a:r>
              <a:rPr lang="en-US" sz="2854" dirty="0" err="1"/>
              <a:t>Imparo</a:t>
            </a:r>
            <a:endParaRPr lang="en-US" sz="2854" dirty="0"/>
          </a:p>
          <a:p>
            <a:pPr marL="456834" indent="-456834">
              <a:buFont typeface="Arial" panose="020B0604020202020204" pitchFamily="34" charset="0"/>
              <a:buChar char="•"/>
            </a:pPr>
            <a:endParaRPr lang="en-US" sz="2854" dirty="0"/>
          </a:p>
          <a:p>
            <a:r>
              <a:rPr lang="en-US" sz="2854" dirty="0"/>
              <a:t>           </a:t>
            </a:r>
            <a:endParaRPr lang="en-US" sz="2854" dirty="0">
              <a:sym typeface="Wingdings" panose="05000000000000000000" pitchFamily="2" charset="2"/>
            </a:endParaRPr>
          </a:p>
          <a:p>
            <a:endParaRPr lang="en-US" sz="2854"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696" y="3864901"/>
            <a:ext cx="1265927" cy="1265927"/>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4820" y="3860961"/>
            <a:ext cx="1265927" cy="1265927"/>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358" y="1512771"/>
            <a:ext cx="2134408" cy="2134408"/>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5945" y="3879366"/>
            <a:ext cx="1210831" cy="1247523"/>
          </a:xfrm>
          <a:prstGeom prst="rect">
            <a:avLst/>
          </a:prstGeom>
          <a:blipFill>
            <a:blip r:embed="rId6" cstate="print"/>
            <a:stretch>
              <a:fillRect/>
            </a:stretch>
          </a:blipFill>
        </p:spPr>
        <p:txBody>
          <a:bodyPr wrap="square" lIns="0" tIns="0" rIns="0" bIns="0" rtlCol="0"/>
          <a:lstStyle/>
          <a:p>
            <a:endParaRPr sz="1799"/>
          </a:p>
        </p:txBody>
      </p:sp>
      <p:sp>
        <p:nvSpPr>
          <p:cNvPr id="10" name="object 4">
            <a:extLst>
              <a:ext uri="{FF2B5EF4-FFF2-40B4-BE49-F238E27FC236}">
                <a16:creationId xmlns:a16="http://schemas.microsoft.com/office/drawing/2014/main" id="{3343F6D2-D0D7-45D5-924F-A556D4574E29}"/>
              </a:ext>
            </a:extLst>
          </p:cNvPr>
          <p:cNvSpPr/>
          <p:nvPr/>
        </p:nvSpPr>
        <p:spPr>
          <a:xfrm>
            <a:off x="3323951" y="5668043"/>
            <a:ext cx="810399" cy="827156"/>
          </a:xfrm>
          <a:prstGeom prst="rect">
            <a:avLst/>
          </a:prstGeom>
          <a:blipFill>
            <a:blip r:embed="rId7" cstate="print"/>
            <a:stretch>
              <a:fillRect/>
            </a:stretch>
          </a:blipFill>
        </p:spPr>
        <p:txBody>
          <a:bodyPr wrap="square" lIns="0" tIns="0" rIns="0" bIns="0" rtlCol="0"/>
          <a:lstStyle/>
          <a:p>
            <a:endParaRPr sz="1799"/>
          </a:p>
        </p:txBody>
      </p:sp>
      <p:sp>
        <p:nvSpPr>
          <p:cNvPr id="11" name="object 5">
            <a:extLst>
              <a:ext uri="{FF2B5EF4-FFF2-40B4-BE49-F238E27FC236}">
                <a16:creationId xmlns:a16="http://schemas.microsoft.com/office/drawing/2014/main" id="{EA86FFEC-9EA6-4EF0-82F9-D370B85253E5}"/>
              </a:ext>
            </a:extLst>
          </p:cNvPr>
          <p:cNvSpPr/>
          <p:nvPr/>
        </p:nvSpPr>
        <p:spPr>
          <a:xfrm>
            <a:off x="2198227" y="5690892"/>
            <a:ext cx="811922" cy="804307"/>
          </a:xfrm>
          <a:prstGeom prst="rect">
            <a:avLst/>
          </a:prstGeom>
          <a:blipFill>
            <a:blip r:embed="rId8" cstate="print"/>
            <a:stretch>
              <a:fillRect/>
            </a:stretch>
          </a:blipFill>
        </p:spPr>
        <p:txBody>
          <a:bodyPr wrap="square" lIns="0" tIns="0" rIns="0" bIns="0" rtlCol="0"/>
          <a:lstStyle/>
          <a:p>
            <a:endParaRPr sz="1799"/>
          </a:p>
        </p:txBody>
      </p:sp>
      <p:sp>
        <p:nvSpPr>
          <p:cNvPr id="12" name="object 6">
            <a:extLst>
              <a:ext uri="{FF2B5EF4-FFF2-40B4-BE49-F238E27FC236}">
                <a16:creationId xmlns:a16="http://schemas.microsoft.com/office/drawing/2014/main" id="{E8F8B1DF-0860-4938-ACA3-75F19B4BE0EF}"/>
              </a:ext>
            </a:extLst>
          </p:cNvPr>
          <p:cNvSpPr/>
          <p:nvPr/>
        </p:nvSpPr>
        <p:spPr>
          <a:xfrm>
            <a:off x="1067933" y="5668043"/>
            <a:ext cx="811922" cy="827156"/>
          </a:xfrm>
          <a:prstGeom prst="rect">
            <a:avLst/>
          </a:prstGeom>
          <a:blipFill>
            <a:blip r:embed="rId9" cstate="print"/>
            <a:stretch>
              <a:fillRect/>
            </a:stretch>
          </a:blipFill>
        </p:spPr>
        <p:txBody>
          <a:bodyPr wrap="square" lIns="0" tIns="0" rIns="0" bIns="0" rtlCol="0"/>
          <a:lstStyle/>
          <a:p>
            <a:endParaRPr sz="1799"/>
          </a:p>
        </p:txBody>
      </p:sp>
    </p:spTree>
    <p:extLst>
      <p:ext uri="{BB962C8B-B14F-4D97-AF65-F5344CB8AC3E}">
        <p14:creationId xmlns:p14="http://schemas.microsoft.com/office/powerpoint/2010/main" val="141109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180E-ECB1-4012-A602-517FBB973AAE}"/>
              </a:ext>
            </a:extLst>
          </p:cNvPr>
          <p:cNvSpPr>
            <a:spLocks noGrp="1"/>
          </p:cNvSpPr>
          <p:nvPr>
            <p:ph type="title"/>
          </p:nvPr>
        </p:nvSpPr>
        <p:spPr/>
        <p:txBody>
          <a:bodyPr/>
          <a:lstStyle/>
          <a:p>
            <a:r>
              <a:rPr lang="en-US" dirty="0"/>
              <a:t>Move a VM from on premises to Azure with Site Recovery</a:t>
            </a:r>
          </a:p>
        </p:txBody>
      </p:sp>
      <p:sp>
        <p:nvSpPr>
          <p:cNvPr id="3" name="Text Placeholder 2">
            <a:extLst>
              <a:ext uri="{FF2B5EF4-FFF2-40B4-BE49-F238E27FC236}">
                <a16:creationId xmlns:a16="http://schemas.microsoft.com/office/drawing/2014/main" id="{4C2B2B56-8309-4B12-921B-8AA2DB248139}"/>
              </a:ext>
            </a:extLst>
          </p:cNvPr>
          <p:cNvSpPr>
            <a:spLocks noGrp="1"/>
          </p:cNvSpPr>
          <p:nvPr>
            <p:ph type="body" sz="quarter" idx="10"/>
          </p:nvPr>
        </p:nvSpPr>
        <p:spPr>
          <a:xfrm>
            <a:off x="595914" y="1466097"/>
            <a:ext cx="5316593" cy="3590983"/>
          </a:xfrm>
        </p:spPr>
        <p:txBody>
          <a:bodyPr/>
          <a:lstStyle/>
          <a:p>
            <a:r>
              <a:rPr lang="en-US" dirty="0"/>
              <a:t>Create Recovery Services Vault</a:t>
            </a:r>
          </a:p>
          <a:p>
            <a:r>
              <a:rPr lang="en-US" dirty="0"/>
              <a:t>Select replication goal</a:t>
            </a:r>
          </a:p>
          <a:p>
            <a:r>
              <a:rPr lang="en-US" dirty="0"/>
              <a:t>Set up source environment</a:t>
            </a:r>
          </a:p>
          <a:p>
            <a:r>
              <a:rPr lang="en-US" dirty="0"/>
              <a:t>Set up Target environment</a:t>
            </a:r>
          </a:p>
          <a:p>
            <a:r>
              <a:rPr lang="en-US" dirty="0"/>
              <a:t>Set up Replication policy</a:t>
            </a:r>
          </a:p>
          <a:p>
            <a:r>
              <a:rPr lang="en-US" dirty="0"/>
              <a:t>Enable Replication</a:t>
            </a:r>
          </a:p>
        </p:txBody>
      </p:sp>
      <p:sp>
        <p:nvSpPr>
          <p:cNvPr id="4" name="Text Placeholder 3">
            <a:extLst>
              <a:ext uri="{FF2B5EF4-FFF2-40B4-BE49-F238E27FC236}">
                <a16:creationId xmlns:a16="http://schemas.microsoft.com/office/drawing/2014/main" id="{625DA126-F71D-4B05-AD08-6BBCC3C06CA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5414815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Virtual Machine Storage</a:t>
            </a:r>
            <a:br>
              <a:rPr lang="en-US" b="1" dirty="0"/>
            </a:br>
            <a:endParaRPr lang="en-US" dirty="0"/>
          </a:p>
        </p:txBody>
      </p:sp>
      <p:sp>
        <p:nvSpPr>
          <p:cNvPr id="3" name="Text Placeholder 2">
            <a:extLst>
              <a:ext uri="{FF2B5EF4-FFF2-40B4-BE49-F238E27FC236}">
                <a16:creationId xmlns:a16="http://schemas.microsoft.com/office/drawing/2014/main" id="{B53BC8EE-3398-4873-A973-FD4E887944D6}"/>
              </a:ext>
            </a:extLst>
          </p:cNvPr>
          <p:cNvSpPr>
            <a:spLocks noGrp="1"/>
          </p:cNvSpPr>
          <p:nvPr>
            <p:ph type="body" sz="quarter" idx="10"/>
          </p:nvPr>
        </p:nvSpPr>
        <p:spPr>
          <a:xfrm>
            <a:off x="596711" y="1464073"/>
            <a:ext cx="11237870" cy="1661993"/>
          </a:xfrm>
        </p:spPr>
        <p:txBody>
          <a:bodyPr/>
          <a:lstStyle/>
          <a:p>
            <a:r>
              <a:rPr lang="en-US" dirty="0"/>
              <a:t>Several ways to implement virtual machine storage</a:t>
            </a:r>
          </a:p>
          <a:p>
            <a:r>
              <a:rPr lang="en-US" dirty="0"/>
              <a:t>Storage configuration can be either managed or unmanaged</a:t>
            </a:r>
          </a:p>
          <a:p>
            <a:r>
              <a:rPr lang="en-US" dirty="0"/>
              <a:t>For VMs using unmanaged disks, you must manage the storage accounts </a:t>
            </a:r>
          </a:p>
          <a:p>
            <a:r>
              <a:rPr lang="en-US" dirty="0"/>
              <a:t>For VMs using managed disks, the storage account is set automatically</a:t>
            </a:r>
          </a:p>
        </p:txBody>
      </p:sp>
    </p:spTree>
    <p:extLst>
      <p:ext uri="{BB962C8B-B14F-4D97-AF65-F5344CB8AC3E}">
        <p14:creationId xmlns:p14="http://schemas.microsoft.com/office/powerpoint/2010/main" val="201294350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Premium Storage</a:t>
            </a:r>
            <a:endParaRPr lang="en-US" dirty="0"/>
          </a:p>
        </p:txBody>
      </p:sp>
      <p:sp>
        <p:nvSpPr>
          <p:cNvPr id="6" name="Text Placeholder 5"/>
          <p:cNvSpPr>
            <a:spLocks noGrp="1"/>
          </p:cNvSpPr>
          <p:nvPr>
            <p:ph type="body" sz="quarter" idx="10"/>
          </p:nvPr>
        </p:nvSpPr>
        <p:spPr>
          <a:xfrm>
            <a:off x="599302" y="1643565"/>
            <a:ext cx="11237870" cy="2400657"/>
          </a:xfrm>
        </p:spPr>
        <p:txBody>
          <a:bodyPr/>
          <a:lstStyle/>
          <a:p>
            <a:r>
              <a:rPr lang="en-US" dirty="0"/>
              <a:t>Delivers high-performance, low-latency SSD disk support</a:t>
            </a:r>
          </a:p>
          <a:p>
            <a:r>
              <a:rPr lang="en-US" dirty="0"/>
              <a:t>Use for virtual machines with input/output (I/O)-intensive workloads</a:t>
            </a:r>
          </a:p>
          <a:p>
            <a:r>
              <a:rPr lang="en-US" dirty="0"/>
              <a:t>Two types of disks: Unmanaged and Managed</a:t>
            </a:r>
          </a:p>
          <a:p>
            <a:endParaRPr lang="en-US" dirty="0"/>
          </a:p>
          <a:p>
            <a:r>
              <a:rPr lang="en-US" dirty="0"/>
              <a:t>Unmanaged disks require you to manage the storage accounts and VHDs</a:t>
            </a:r>
          </a:p>
          <a:p>
            <a:r>
              <a:rPr lang="en-US" dirty="0">
                <a:hlinkClick r:id="rId4"/>
              </a:rPr>
              <a:t>Managed disks</a:t>
            </a:r>
            <a:r>
              <a:rPr lang="en-US" dirty="0"/>
              <a:t> are maintained by Azure (recommended)</a:t>
            </a:r>
          </a:p>
        </p:txBody>
      </p:sp>
    </p:spTree>
    <p:extLst>
      <p:ext uri="{BB962C8B-B14F-4D97-AF65-F5344CB8AC3E}">
        <p14:creationId xmlns:p14="http://schemas.microsoft.com/office/powerpoint/2010/main" val="9993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Resiliency with Managed Disks</a:t>
            </a:r>
            <a:endParaRPr lang="en-US" dirty="0"/>
          </a:p>
        </p:txBody>
      </p:sp>
      <p:sp>
        <p:nvSpPr>
          <p:cNvPr id="3" name="Text Placeholder 2">
            <a:extLst>
              <a:ext uri="{FF2B5EF4-FFF2-40B4-BE49-F238E27FC236}">
                <a16:creationId xmlns:a16="http://schemas.microsoft.com/office/drawing/2014/main" id="{98EA73DB-5ED4-4C73-A66A-E69A989E1C9D}"/>
              </a:ext>
            </a:extLst>
          </p:cNvPr>
          <p:cNvSpPr>
            <a:spLocks noGrp="1"/>
          </p:cNvSpPr>
          <p:nvPr>
            <p:ph type="body" sz="quarter" idx="10"/>
          </p:nvPr>
        </p:nvSpPr>
        <p:spPr>
          <a:xfrm>
            <a:off x="596711" y="1466097"/>
            <a:ext cx="5482172" cy="4162165"/>
          </a:xfrm>
        </p:spPr>
        <p:txBody>
          <a:bodyPr/>
          <a:lstStyle/>
          <a:p>
            <a:r>
              <a:rPr lang="en-US" dirty="0"/>
              <a:t>Managed disks – abstract storage accounts from customers</a:t>
            </a:r>
          </a:p>
          <a:p>
            <a:r>
              <a:rPr lang="en-US" dirty="0"/>
              <a:t>Granular access control – apply Azure RBAC</a:t>
            </a:r>
          </a:p>
          <a:p>
            <a:r>
              <a:rPr lang="en-US" dirty="0"/>
              <a:t>Better performance  - storage account limits do not apply</a:t>
            </a:r>
          </a:p>
          <a:p>
            <a:r>
              <a:rPr lang="en-US" dirty="0"/>
              <a:t>Scale – thousands of disks per region per subscription</a:t>
            </a:r>
          </a:p>
        </p:txBody>
      </p:sp>
      <p:pic>
        <p:nvPicPr>
          <p:cNvPr id="2" name="Picture 1" descr="Graphic used in video that shows how managed disks provide better resiliency, performance and scale.">
            <a:extLst>
              <a:ext uri="{FF2B5EF4-FFF2-40B4-BE49-F238E27FC236}">
                <a16:creationId xmlns:a16="http://schemas.microsoft.com/office/drawing/2014/main" id="{BC28EFA9-F028-4E65-ADD3-BD5508670BF5}"/>
              </a:ext>
            </a:extLst>
          </p:cNvPr>
          <p:cNvPicPr>
            <a:picLocks noChangeAspect="1"/>
          </p:cNvPicPr>
          <p:nvPr/>
        </p:nvPicPr>
        <p:blipFill>
          <a:blip r:embed="rId4"/>
          <a:stretch>
            <a:fillRect/>
          </a:stretch>
        </p:blipFill>
        <p:spPr>
          <a:xfrm>
            <a:off x="6306744" y="1548462"/>
            <a:ext cx="5744842" cy="3865356"/>
          </a:xfrm>
          <a:prstGeom prst="rect">
            <a:avLst/>
          </a:prstGeom>
          <a:ln>
            <a:solidFill>
              <a:schemeClr val="tx1"/>
            </a:solidFill>
          </a:ln>
        </p:spPr>
      </p:pic>
    </p:spTree>
    <p:extLst>
      <p:ext uri="{BB962C8B-B14F-4D97-AF65-F5344CB8AC3E}">
        <p14:creationId xmlns:p14="http://schemas.microsoft.com/office/powerpoint/2010/main" val="362473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Attach and Detach Disks</a:t>
            </a:r>
            <a:endParaRPr lang="en-US" dirty="0"/>
          </a:p>
        </p:txBody>
      </p:sp>
      <p:sp>
        <p:nvSpPr>
          <p:cNvPr id="2" name="Text Placeholder 1">
            <a:extLst>
              <a:ext uri="{FF2B5EF4-FFF2-40B4-BE49-F238E27FC236}">
                <a16:creationId xmlns:a16="http://schemas.microsoft.com/office/drawing/2014/main" id="{C3CB486B-D6C8-4D07-8D67-BF1BE5355BF2}"/>
              </a:ext>
            </a:extLst>
          </p:cNvPr>
          <p:cNvSpPr>
            <a:spLocks noGrp="1"/>
          </p:cNvSpPr>
          <p:nvPr>
            <p:ph type="body" sz="quarter" idx="10"/>
          </p:nvPr>
        </p:nvSpPr>
        <p:spPr>
          <a:xfrm>
            <a:off x="596711" y="1464073"/>
            <a:ext cx="11237870" cy="1661993"/>
          </a:xfrm>
        </p:spPr>
        <p:txBody>
          <a:bodyPr/>
          <a:lstStyle/>
          <a:p>
            <a:r>
              <a:rPr lang="en-US" dirty="0"/>
              <a:t>Attach additional data disks to existing VMS</a:t>
            </a:r>
          </a:p>
          <a:p>
            <a:r>
              <a:rPr lang="en-US" dirty="0"/>
              <a:t>Number of data disks determined by the class or type of VM you deploy</a:t>
            </a:r>
          </a:p>
          <a:p>
            <a:r>
              <a:rPr lang="en-US" dirty="0"/>
              <a:t>Understand your workload and how many disks you think you’ll need </a:t>
            </a:r>
          </a:p>
          <a:p>
            <a:r>
              <a:rPr lang="en-US" dirty="0"/>
              <a:t>Helps in sizing and choosing the correct size of VM when you deploy it</a:t>
            </a:r>
          </a:p>
        </p:txBody>
      </p:sp>
    </p:spTree>
    <p:extLst>
      <p:ext uri="{BB962C8B-B14F-4D97-AF65-F5344CB8AC3E}">
        <p14:creationId xmlns:p14="http://schemas.microsoft.com/office/powerpoint/2010/main" val="32344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Upload Custom Disks</a:t>
            </a:r>
            <a:endParaRPr lang="en-US" dirty="0"/>
          </a:p>
        </p:txBody>
      </p:sp>
      <p:sp>
        <p:nvSpPr>
          <p:cNvPr id="2" name="Text Placeholder 1">
            <a:extLst>
              <a:ext uri="{FF2B5EF4-FFF2-40B4-BE49-F238E27FC236}">
                <a16:creationId xmlns:a16="http://schemas.microsoft.com/office/drawing/2014/main" id="{13200B3A-26BC-401F-B451-8260685F216B}"/>
              </a:ext>
            </a:extLst>
          </p:cNvPr>
          <p:cNvSpPr>
            <a:spLocks noGrp="1"/>
          </p:cNvSpPr>
          <p:nvPr>
            <p:ph type="body" sz="quarter" idx="10"/>
          </p:nvPr>
        </p:nvSpPr>
        <p:spPr>
          <a:xfrm>
            <a:off x="621971" y="1485513"/>
            <a:ext cx="11237870" cy="2094326"/>
          </a:xfrm>
        </p:spPr>
        <p:txBody>
          <a:bodyPr/>
          <a:lstStyle/>
          <a:p>
            <a:r>
              <a:rPr lang="en-US" dirty="0"/>
              <a:t>Upload and attach a local VHD file on the local system to a VM running in Azure</a:t>
            </a:r>
          </a:p>
          <a:p>
            <a:pPr lvl="1"/>
            <a:r>
              <a:rPr lang="en-US" sz="2448" dirty="0"/>
              <a:t>Create a storage account and a container to upload the VHD file</a:t>
            </a:r>
          </a:p>
          <a:p>
            <a:pPr lvl="1"/>
            <a:r>
              <a:rPr lang="en-US" sz="2448" dirty="0"/>
              <a:t>To upload the VHD, use PowerShell (</a:t>
            </a:r>
            <a:r>
              <a:rPr lang="en-US" sz="2448" b="1" dirty="0"/>
              <a:t>Add-AzureRMVhd</a:t>
            </a:r>
            <a:r>
              <a:rPr lang="en-US" sz="2448" dirty="0"/>
              <a:t>)</a:t>
            </a:r>
          </a:p>
          <a:p>
            <a:pPr lvl="1"/>
            <a:r>
              <a:rPr lang="en-US" sz="2448" dirty="0"/>
              <a:t>Create the new managed disk based on the uploaded VHD</a:t>
            </a:r>
          </a:p>
          <a:p>
            <a:endParaRPr lang="en-US" dirty="0"/>
          </a:p>
        </p:txBody>
      </p:sp>
    </p:spTree>
    <p:extLst>
      <p:ext uri="{BB962C8B-B14F-4D97-AF65-F5344CB8AC3E}">
        <p14:creationId xmlns:p14="http://schemas.microsoft.com/office/powerpoint/2010/main" val="24785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Migrating from Managed Disks</a:t>
            </a:r>
            <a:endParaRPr lang="en-US" dirty="0"/>
          </a:p>
        </p:txBody>
      </p:sp>
      <p:sp>
        <p:nvSpPr>
          <p:cNvPr id="2" name="Text Placeholder 1">
            <a:extLst>
              <a:ext uri="{FF2B5EF4-FFF2-40B4-BE49-F238E27FC236}">
                <a16:creationId xmlns:a16="http://schemas.microsoft.com/office/drawing/2014/main" id="{6AFBA54B-BC45-4CF3-925F-A948991E1275}"/>
              </a:ext>
            </a:extLst>
          </p:cNvPr>
          <p:cNvSpPr>
            <a:spLocks noGrp="1"/>
          </p:cNvSpPr>
          <p:nvPr>
            <p:ph type="body" sz="quarter" idx="10"/>
          </p:nvPr>
        </p:nvSpPr>
        <p:spPr>
          <a:xfrm>
            <a:off x="598945" y="1462924"/>
            <a:ext cx="11237870" cy="1292662"/>
          </a:xfrm>
        </p:spPr>
        <p:txBody>
          <a:bodyPr/>
          <a:lstStyle/>
          <a:p>
            <a:r>
              <a:rPr lang="en-US" dirty="0"/>
              <a:t>Convert an unmanaged disk to a managed disk</a:t>
            </a:r>
          </a:p>
          <a:p>
            <a:r>
              <a:rPr lang="en-US" dirty="0"/>
              <a:t>Need to power off the virtual machine during the operation</a:t>
            </a:r>
          </a:p>
          <a:p>
            <a:r>
              <a:rPr lang="en-US" dirty="0"/>
              <a:t>Consider downtime and availability of applications</a:t>
            </a:r>
          </a:p>
        </p:txBody>
      </p:sp>
    </p:spTree>
    <p:extLst>
      <p:ext uri="{BB962C8B-B14F-4D97-AF65-F5344CB8AC3E}">
        <p14:creationId xmlns:p14="http://schemas.microsoft.com/office/powerpoint/2010/main" val="34361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Virtual Machine Storage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1661993"/>
          </a:xfrm>
        </p:spPr>
        <p:txBody>
          <a:bodyPr/>
          <a:lstStyle/>
          <a:p>
            <a:pPr lvl="0"/>
            <a:r>
              <a:rPr lang="en-US" dirty="0">
                <a:hlinkClick r:id="rId3"/>
              </a:rPr>
              <a:t>Attach a data disk to a Windows VM using PowerShell</a:t>
            </a:r>
            <a:endParaRPr lang="en-US" dirty="0"/>
          </a:p>
          <a:p>
            <a:pPr lvl="0"/>
            <a:r>
              <a:rPr lang="en-US" dirty="0">
                <a:hlinkClick r:id="rId4"/>
              </a:rPr>
              <a:t>Detach a data disk from a Windows virtual machine</a:t>
            </a:r>
            <a:endParaRPr lang="en-US" dirty="0"/>
          </a:p>
          <a:p>
            <a:pPr lvl="0"/>
            <a:r>
              <a:rPr lang="en-US" dirty="0">
                <a:hlinkClick r:id="rId5"/>
              </a:rPr>
              <a:t>Convert Azure managed disks storage from standard to premium, and vice versa</a:t>
            </a:r>
            <a:endParaRPr lang="en-US" dirty="0"/>
          </a:p>
          <a:p>
            <a:pPr lvl="0"/>
            <a:r>
              <a:rPr lang="en-US" dirty="0">
                <a:hlinkClick r:id="rId6"/>
              </a:rPr>
              <a:t>Convert a Windows virtual machine from unmanaged disks to managed disks</a:t>
            </a:r>
            <a:r>
              <a:rPr lang="en-US" dirty="0"/>
              <a:t>. </a:t>
            </a:r>
          </a:p>
        </p:txBody>
      </p:sp>
    </p:spTree>
    <p:extLst>
      <p:ext uri="{BB962C8B-B14F-4D97-AF65-F5344CB8AC3E}">
        <p14:creationId xmlns:p14="http://schemas.microsoft.com/office/powerpoint/2010/main" val="6134638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Availability Sets</a:t>
            </a:r>
          </a:p>
        </p:txBody>
      </p:sp>
      <p:pic>
        <p:nvPicPr>
          <p:cNvPr id="5" name="Picture 4" descr="An availability set with two VMs. One is down and one is up. ">
            <a:extLst>
              <a:ext uri="{FF2B5EF4-FFF2-40B4-BE49-F238E27FC236}">
                <a16:creationId xmlns:a16="http://schemas.microsoft.com/office/drawing/2014/main" id="{E34C3400-DDB6-4BEC-85C2-D4ED4B7FEB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3150" y="1463669"/>
            <a:ext cx="5795020" cy="2378121"/>
          </a:xfrm>
          <a:prstGeom prst="rect">
            <a:avLst/>
          </a:prstGeom>
          <a:noFill/>
        </p:spPr>
      </p:pic>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4363767"/>
            <a:ext cx="11237870" cy="1661993"/>
          </a:xfrm>
        </p:spPr>
        <p:txBody>
          <a:bodyPr/>
          <a:lstStyle/>
          <a:p>
            <a:pPr lvl="0"/>
            <a:r>
              <a:rPr lang="en-US" dirty="0"/>
              <a:t>Configure multiple virtual machines in an Availability Set</a:t>
            </a:r>
          </a:p>
          <a:p>
            <a:pPr lvl="0"/>
            <a:r>
              <a:rPr lang="en-US" dirty="0"/>
              <a:t>Configure each application tier into separate Availability Sets</a:t>
            </a:r>
          </a:p>
          <a:p>
            <a:pPr lvl="0"/>
            <a:r>
              <a:rPr lang="en-US" dirty="0"/>
              <a:t>Combine a Load Balancer with Availability Sets</a:t>
            </a:r>
          </a:p>
          <a:p>
            <a:pPr lvl="0"/>
            <a:r>
              <a:rPr lang="en-US" dirty="0"/>
              <a:t>Use managed disks with the virtual machines</a:t>
            </a:r>
          </a:p>
        </p:txBody>
      </p:sp>
      <p:sp>
        <p:nvSpPr>
          <p:cNvPr id="2" name="Rectangle 1">
            <a:extLst>
              <a:ext uri="{FF2B5EF4-FFF2-40B4-BE49-F238E27FC236}">
                <a16:creationId xmlns:a16="http://schemas.microsoft.com/office/drawing/2014/main" id="{0D59B8F1-90B0-44C4-A54B-4E2CBF12F448}"/>
              </a:ext>
            </a:extLst>
          </p:cNvPr>
          <p:cNvSpPr/>
          <p:nvPr/>
        </p:nvSpPr>
        <p:spPr>
          <a:xfrm>
            <a:off x="8038887" y="2059498"/>
            <a:ext cx="3670975" cy="862581"/>
          </a:xfrm>
          <a:prstGeom prst="rect">
            <a:avLst/>
          </a:prstGeom>
        </p:spPr>
        <p:txBody>
          <a:bodyPr wrap="square">
            <a:spAutoFit/>
          </a:bodyPr>
          <a:lstStyle/>
          <a:p>
            <a:r>
              <a:rPr lang="en-US" sz="2448" dirty="0">
                <a:latin typeface="Segoe UI Semilight" panose="020B0402040204020203" pitchFamily="34" charset="0"/>
                <a:cs typeface="Segoe UI Semilight" panose="020B0402040204020203" pitchFamily="34" charset="0"/>
              </a:rPr>
              <a:t>Two or more instances in a set, 99.95% uptime</a:t>
            </a:r>
          </a:p>
        </p:txBody>
      </p:sp>
    </p:spTree>
    <p:extLst>
      <p:ext uri="{BB962C8B-B14F-4D97-AF65-F5344CB8AC3E}">
        <p14:creationId xmlns:p14="http://schemas.microsoft.com/office/powerpoint/2010/main" val="243550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Update and Fault Domains</a:t>
            </a:r>
          </a:p>
        </p:txBody>
      </p:sp>
      <p:sp>
        <p:nvSpPr>
          <p:cNvPr id="3" name="Text Placeholder 2">
            <a:extLst>
              <a:ext uri="{FF2B5EF4-FFF2-40B4-BE49-F238E27FC236}">
                <a16:creationId xmlns:a16="http://schemas.microsoft.com/office/drawing/2014/main" id="{B0C1C664-E0CD-4259-8E72-F218641B24E4}"/>
              </a:ext>
            </a:extLst>
          </p:cNvPr>
          <p:cNvSpPr>
            <a:spLocks noGrp="1"/>
          </p:cNvSpPr>
          <p:nvPr>
            <p:ph type="body" sz="quarter" idx="10"/>
          </p:nvPr>
        </p:nvSpPr>
        <p:spPr>
          <a:xfrm>
            <a:off x="603512" y="3669154"/>
            <a:ext cx="11237870" cy="2400657"/>
          </a:xfrm>
        </p:spPr>
        <p:txBody>
          <a:bodyPr/>
          <a:lstStyle/>
          <a:p>
            <a:r>
              <a:rPr lang="en-US" b="1" dirty="0"/>
              <a:t>Update domains </a:t>
            </a:r>
            <a:r>
              <a:rPr lang="en-US" dirty="0"/>
              <a:t>lets Azure to perform incremental or rolling upgrades across a deployment.  During planned maintenance, only one update domain is rebooted at a time. </a:t>
            </a:r>
          </a:p>
          <a:p>
            <a:r>
              <a:rPr lang="en-US" b="1" dirty="0"/>
              <a:t>Fault Domains </a:t>
            </a:r>
            <a:r>
              <a:rPr lang="en-US" dirty="0"/>
              <a:t>are a group of virtual machines that share a common set of hardware, switches, that share a single point of failure.  VMs in an availability set are placed in at least two fault domains</a:t>
            </a:r>
          </a:p>
        </p:txBody>
      </p:sp>
      <p:pic>
        <p:nvPicPr>
          <p:cNvPr id="7" name="Picture 6" descr="Screenshot of the servers update domain and fault domain settings. ">
            <a:extLst>
              <a:ext uri="{FF2B5EF4-FFF2-40B4-BE49-F238E27FC236}">
                <a16:creationId xmlns:a16="http://schemas.microsoft.com/office/drawing/2014/main" id="{344719B1-1C6F-418E-9BBA-F82B5BD2FD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3459" y="1463669"/>
            <a:ext cx="8592450" cy="1938978"/>
          </a:xfrm>
          <a:prstGeom prst="rect">
            <a:avLst/>
          </a:prstGeom>
          <a:noFill/>
          <a:ln>
            <a:noFill/>
          </a:ln>
        </p:spPr>
      </p:pic>
    </p:spTree>
    <p:extLst>
      <p:ext uri="{BB962C8B-B14F-4D97-AF65-F5344CB8AC3E}">
        <p14:creationId xmlns:p14="http://schemas.microsoft.com/office/powerpoint/2010/main" val="4377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E711-9D6A-4552-99F3-74488CE4037B}"/>
              </a:ext>
            </a:extLst>
          </p:cNvPr>
          <p:cNvSpPr>
            <a:spLocks noGrp="1"/>
          </p:cNvSpPr>
          <p:nvPr>
            <p:ph type="title"/>
          </p:nvPr>
        </p:nvSpPr>
        <p:spPr/>
        <p:txBody>
          <a:bodyPr/>
          <a:lstStyle/>
          <a:p>
            <a:r>
              <a:rPr lang="en-US" dirty="0"/>
              <a:t>Ignite - https://www.youtube.com/watch?v=u1myyD_cGVQ</a:t>
            </a:r>
            <a:br>
              <a:rPr lang="en-US" dirty="0"/>
            </a:br>
            <a:endParaRPr lang="en-US" dirty="0"/>
          </a:p>
        </p:txBody>
      </p:sp>
      <p:sp>
        <p:nvSpPr>
          <p:cNvPr id="3" name="Text Placeholder 2">
            <a:extLst>
              <a:ext uri="{FF2B5EF4-FFF2-40B4-BE49-F238E27FC236}">
                <a16:creationId xmlns:a16="http://schemas.microsoft.com/office/drawing/2014/main" id="{850D3622-F297-473C-A449-9ED04D3CEBA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9A104DC-A072-49AF-A303-8316ABCA1AB9}"/>
              </a:ext>
            </a:extLst>
          </p:cNvPr>
          <p:cNvPicPr>
            <a:picLocks noChangeAspect="1"/>
          </p:cNvPicPr>
          <p:nvPr/>
        </p:nvPicPr>
        <p:blipFill>
          <a:blip r:embed="rId3"/>
          <a:stretch>
            <a:fillRect/>
          </a:stretch>
        </p:blipFill>
        <p:spPr>
          <a:xfrm>
            <a:off x="198973" y="995938"/>
            <a:ext cx="11706225" cy="5695950"/>
          </a:xfrm>
          <a:prstGeom prst="rect">
            <a:avLst/>
          </a:prstGeom>
        </p:spPr>
      </p:pic>
    </p:spTree>
    <p:extLst>
      <p:ext uri="{BB962C8B-B14F-4D97-AF65-F5344CB8AC3E}">
        <p14:creationId xmlns:p14="http://schemas.microsoft.com/office/powerpoint/2010/main" val="17105188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Availability Sets</a:t>
            </a:r>
          </a:p>
        </p:txBody>
      </p:sp>
      <p:sp>
        <p:nvSpPr>
          <p:cNvPr id="3" name="Text Placeholder 2">
            <a:extLst>
              <a:ext uri="{FF2B5EF4-FFF2-40B4-BE49-F238E27FC236}">
                <a16:creationId xmlns:a16="http://schemas.microsoft.com/office/drawing/2014/main" id="{E682ECCA-9273-4683-AC55-849F852C1E63}"/>
              </a:ext>
            </a:extLst>
          </p:cNvPr>
          <p:cNvSpPr>
            <a:spLocks noGrp="1"/>
          </p:cNvSpPr>
          <p:nvPr>
            <p:ph type="body" sz="quarter" idx="10"/>
          </p:nvPr>
        </p:nvSpPr>
        <p:spPr>
          <a:xfrm>
            <a:off x="598945" y="1462924"/>
            <a:ext cx="11237870" cy="1661993"/>
          </a:xfrm>
        </p:spPr>
        <p:txBody>
          <a:bodyPr/>
          <a:lstStyle/>
          <a:p>
            <a:r>
              <a:rPr lang="en-US" dirty="0"/>
              <a:t>End to end highly available solution</a:t>
            </a:r>
          </a:p>
          <a:p>
            <a:r>
              <a:rPr lang="en-US" dirty="0"/>
              <a:t>Redundancy at every level</a:t>
            </a:r>
          </a:p>
          <a:p>
            <a:r>
              <a:rPr lang="en-US" dirty="0"/>
              <a:t>Always specify an availability set when creating more than one virtual machine for the same purpose</a:t>
            </a:r>
          </a:p>
        </p:txBody>
      </p:sp>
    </p:spTree>
    <p:extLst>
      <p:ext uri="{BB962C8B-B14F-4D97-AF65-F5344CB8AC3E}">
        <p14:creationId xmlns:p14="http://schemas.microsoft.com/office/powerpoint/2010/main" val="116685381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2"/>
              </a:rPr>
              <a:t>Practice</a:t>
            </a:r>
            <a:r>
              <a:rPr lang="en-US" dirty="0"/>
              <a:t>: Deploying a Highly Available VM</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2400657"/>
          </a:xfrm>
        </p:spPr>
        <p:txBody>
          <a:bodyPr/>
          <a:lstStyle/>
          <a:p>
            <a:pPr lvl="0"/>
            <a:r>
              <a:rPr lang="en-US" dirty="0"/>
              <a:t>Create an Azure availability group</a:t>
            </a:r>
          </a:p>
          <a:p>
            <a:pPr lvl="0"/>
            <a:r>
              <a:rPr lang="en-US" dirty="0"/>
              <a:t>Deploy a Windows Server 2016 virtual machine into the availability set</a:t>
            </a:r>
          </a:p>
          <a:p>
            <a:pPr lvl="0"/>
            <a:r>
              <a:rPr lang="en-US" dirty="0"/>
              <a:t>Configure networking and storage for the virtual machine</a:t>
            </a:r>
          </a:p>
          <a:p>
            <a:endParaRPr lang="en-US" dirty="0"/>
          </a:p>
          <a:p>
            <a:r>
              <a:rPr lang="en-US" dirty="0"/>
              <a:t>You can also try </a:t>
            </a:r>
            <a:r>
              <a:rPr lang="en-US" u="sng" dirty="0">
                <a:solidFill>
                  <a:srgbClr val="0563C1"/>
                </a:solidFill>
                <a:latin typeface="Open Sans"/>
                <a:ea typeface="Verdana" panose="020B0604030504040204" pitchFamily="34" charset="0"/>
                <a:hlinkClick r:id="rId3"/>
              </a:rPr>
              <a:t>Tutorial: Create and deploy highly available virtual machines with Azure PowerShell</a:t>
            </a:r>
            <a:endParaRPr lang="en-US" dirty="0"/>
          </a:p>
        </p:txBody>
      </p:sp>
    </p:spTree>
    <p:extLst>
      <p:ext uri="{BB962C8B-B14F-4D97-AF65-F5344CB8AC3E}">
        <p14:creationId xmlns:p14="http://schemas.microsoft.com/office/powerpoint/2010/main" val="6723064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Scale Sets</a:t>
            </a:r>
          </a:p>
        </p:txBody>
      </p:sp>
      <p:sp>
        <p:nvSpPr>
          <p:cNvPr id="3" name="Text Placeholder 2">
            <a:extLst>
              <a:ext uri="{FF2B5EF4-FFF2-40B4-BE49-F238E27FC236}">
                <a16:creationId xmlns:a16="http://schemas.microsoft.com/office/drawing/2014/main" id="{D3551FB6-F8B9-462B-A478-205C74400ED7}"/>
              </a:ext>
            </a:extLst>
          </p:cNvPr>
          <p:cNvSpPr>
            <a:spLocks noGrp="1"/>
          </p:cNvSpPr>
          <p:nvPr>
            <p:ph type="body" sz="quarter" idx="10"/>
          </p:nvPr>
        </p:nvSpPr>
        <p:spPr>
          <a:xfrm>
            <a:off x="596711" y="3951016"/>
            <a:ext cx="11237870" cy="2031325"/>
          </a:xfrm>
        </p:spPr>
        <p:txBody>
          <a:bodyPr/>
          <a:lstStyle/>
          <a:p>
            <a:r>
              <a:rPr lang="en-US" dirty="0"/>
              <a:t>Scale sets deploy a set of </a:t>
            </a:r>
            <a:r>
              <a:rPr lang="en-US" b="1" dirty="0"/>
              <a:t>identical</a:t>
            </a:r>
            <a:r>
              <a:rPr lang="en-US" dirty="0"/>
              <a:t> VMs</a:t>
            </a:r>
          </a:p>
          <a:p>
            <a:r>
              <a:rPr lang="en-US" dirty="0"/>
              <a:t>No pre-provisioning of VMs is required</a:t>
            </a:r>
          </a:p>
          <a:p>
            <a:r>
              <a:rPr lang="en-US" dirty="0"/>
              <a:t>As demand goes up VMs are added, as demand goes down VM are removed</a:t>
            </a:r>
          </a:p>
          <a:p>
            <a:r>
              <a:rPr lang="en-US" dirty="0"/>
              <a:t>The process can be manual, automated, or a combination of both</a:t>
            </a:r>
          </a:p>
          <a:p>
            <a:endParaRPr lang="en-US" dirty="0"/>
          </a:p>
        </p:txBody>
      </p:sp>
      <p:pic>
        <p:nvPicPr>
          <p:cNvPr id="5" name="Picture 4" descr="Image shown as demand increases the scale set adds more VM instances. As the demand decreases VMs are removed from the availability set. ">
            <a:extLst>
              <a:ext uri="{FF2B5EF4-FFF2-40B4-BE49-F238E27FC236}">
                <a16:creationId xmlns:a16="http://schemas.microsoft.com/office/drawing/2014/main" id="{97ACEE34-B252-4175-A28F-A1DB72A12C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3564" y="1106144"/>
            <a:ext cx="7811985" cy="2409054"/>
          </a:xfrm>
          <a:prstGeom prst="rect">
            <a:avLst/>
          </a:prstGeom>
          <a:noFill/>
        </p:spPr>
      </p:pic>
    </p:spTree>
    <p:extLst>
      <p:ext uri="{BB962C8B-B14F-4D97-AF65-F5344CB8AC3E}">
        <p14:creationId xmlns:p14="http://schemas.microsoft.com/office/powerpoint/2010/main" val="240157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Autoscale</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3844940"/>
            <a:ext cx="9612391" cy="2031325"/>
          </a:xfrm>
        </p:spPr>
        <p:txBody>
          <a:bodyPr/>
          <a:lstStyle/>
          <a:p>
            <a:r>
              <a:rPr lang="en-US" dirty="0"/>
              <a:t>Define rules to automatically adjust capacity</a:t>
            </a:r>
          </a:p>
          <a:p>
            <a:r>
              <a:rPr lang="en-US" dirty="0"/>
              <a:t>Scale out (increase) the number of VMs in the set</a:t>
            </a:r>
          </a:p>
          <a:p>
            <a:r>
              <a:rPr lang="en-US" dirty="0"/>
              <a:t>Scale in (reduce) the number of VMs in the set</a:t>
            </a:r>
          </a:p>
          <a:p>
            <a:r>
              <a:rPr lang="en-US" dirty="0"/>
              <a:t>Schedule events to increase or decrease at a fixed time</a:t>
            </a:r>
          </a:p>
          <a:p>
            <a:r>
              <a:rPr lang="en-US" dirty="0"/>
              <a:t>Reduces monitoring and optimizes performance</a:t>
            </a:r>
          </a:p>
        </p:txBody>
      </p:sp>
      <p:pic>
        <p:nvPicPr>
          <p:cNvPr id="7" name="Picture 6" descr="An example scale set graph is shown with three lines. ">
            <a:extLst>
              <a:ext uri="{FF2B5EF4-FFF2-40B4-BE49-F238E27FC236}">
                <a16:creationId xmlns:a16="http://schemas.microsoft.com/office/drawing/2014/main" id="{D3373B0E-4893-4A53-A24E-33B39E7B971A}"/>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9309" y="1029772"/>
            <a:ext cx="6699352" cy="2724554"/>
          </a:xfrm>
          <a:prstGeom prst="rect">
            <a:avLst/>
          </a:prstGeom>
          <a:noFill/>
          <a:ln>
            <a:noFill/>
          </a:ln>
        </p:spPr>
      </p:pic>
    </p:spTree>
    <p:extLst>
      <p:ext uri="{BB962C8B-B14F-4D97-AF65-F5344CB8AC3E}">
        <p14:creationId xmlns:p14="http://schemas.microsoft.com/office/powerpoint/2010/main" val="96286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Implementing Autoscale</a:t>
            </a:r>
          </a:p>
        </p:txBody>
      </p:sp>
      <p:sp>
        <p:nvSpPr>
          <p:cNvPr id="3" name="Text Placeholder 2">
            <a:extLst>
              <a:ext uri="{FF2B5EF4-FFF2-40B4-BE49-F238E27FC236}">
                <a16:creationId xmlns:a16="http://schemas.microsoft.com/office/drawing/2014/main" id="{69A5CA55-2B95-4965-A451-B24489DDA8C3}"/>
              </a:ext>
            </a:extLst>
          </p:cNvPr>
          <p:cNvSpPr>
            <a:spLocks noGrp="1"/>
          </p:cNvSpPr>
          <p:nvPr>
            <p:ph type="body" sz="quarter" idx="10"/>
          </p:nvPr>
        </p:nvSpPr>
        <p:spPr>
          <a:xfrm>
            <a:off x="596712" y="1739073"/>
            <a:ext cx="5872612" cy="923330"/>
          </a:xfrm>
        </p:spPr>
        <p:txBody>
          <a:bodyPr/>
          <a:lstStyle/>
          <a:p>
            <a:r>
              <a:rPr lang="en-US" dirty="0"/>
              <a:t>Define a minimum, maximum, and default number of VM instances</a:t>
            </a:r>
          </a:p>
        </p:txBody>
      </p:sp>
      <p:pic>
        <p:nvPicPr>
          <p:cNvPr id="5" name="Picture 4" descr="Screenshot of the instances and autoscale settings. The instance count is 2 and the instance size is DS1_v2. Autoscale is enabled. The minimum number of VMs is 1 and the maximum number of VMs is 10. ">
            <a:extLst>
              <a:ext uri="{FF2B5EF4-FFF2-40B4-BE49-F238E27FC236}">
                <a16:creationId xmlns:a16="http://schemas.microsoft.com/office/drawing/2014/main" id="{24359C22-60DF-4156-9727-322DF05014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2338" y="1176716"/>
            <a:ext cx="4192612" cy="2434133"/>
          </a:xfrm>
          <a:prstGeom prst="rect">
            <a:avLst/>
          </a:prstGeom>
          <a:noFill/>
          <a:ln>
            <a:solidFill>
              <a:schemeClr val="tx1"/>
            </a:solidFill>
          </a:ln>
        </p:spPr>
      </p:pic>
      <p:pic>
        <p:nvPicPr>
          <p:cNvPr id="6" name="Picture 5" descr="Screenshot of the scale out and scale in settings. The scale out CPU threshold is set to 75% and the number of VMs to increase by is 1. The scale in CPU threshold is set to 25% and the number of VMs to decrease by is set to 1. ">
            <a:extLst>
              <a:ext uri="{FF2B5EF4-FFF2-40B4-BE49-F238E27FC236}">
                <a16:creationId xmlns:a16="http://schemas.microsoft.com/office/drawing/2014/main" id="{20295867-6C6A-4A16-B66C-3C384BFBFA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00967" y="3960076"/>
            <a:ext cx="4199853" cy="2433762"/>
          </a:xfrm>
          <a:prstGeom prst="rect">
            <a:avLst/>
          </a:prstGeom>
          <a:noFill/>
          <a:ln>
            <a:solidFill>
              <a:schemeClr val="tx1"/>
            </a:solidFill>
          </a:ln>
        </p:spPr>
      </p:pic>
      <p:sp>
        <p:nvSpPr>
          <p:cNvPr id="7" name="Text Placeholder 2">
            <a:extLst>
              <a:ext uri="{FF2B5EF4-FFF2-40B4-BE49-F238E27FC236}">
                <a16:creationId xmlns:a16="http://schemas.microsoft.com/office/drawing/2014/main" id="{F87CF7F3-68A0-4A37-8982-E23A0491CC7F}"/>
              </a:ext>
            </a:extLst>
          </p:cNvPr>
          <p:cNvSpPr txBox="1">
            <a:spLocks/>
          </p:cNvSpPr>
          <p:nvPr/>
        </p:nvSpPr>
        <p:spPr>
          <a:xfrm>
            <a:off x="596712" y="4692316"/>
            <a:ext cx="5872612" cy="89645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Create simple scale sets with scale out and scale in parameters</a:t>
            </a:r>
          </a:p>
        </p:txBody>
      </p:sp>
    </p:spTree>
    <p:extLst>
      <p:ext uri="{BB962C8B-B14F-4D97-AF65-F5344CB8AC3E}">
        <p14:creationId xmlns:p14="http://schemas.microsoft.com/office/powerpoint/2010/main" val="326321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Scale Sets</a:t>
            </a:r>
          </a:p>
        </p:txBody>
      </p:sp>
      <p:sp>
        <p:nvSpPr>
          <p:cNvPr id="3" name="Text Placeholder 2">
            <a:extLst>
              <a:ext uri="{FF2B5EF4-FFF2-40B4-BE49-F238E27FC236}">
                <a16:creationId xmlns:a16="http://schemas.microsoft.com/office/drawing/2014/main" id="{CFABDE98-1447-4C17-8838-9DAAD4C2DBE6}"/>
              </a:ext>
            </a:extLst>
          </p:cNvPr>
          <p:cNvSpPr>
            <a:spLocks noGrp="1"/>
          </p:cNvSpPr>
          <p:nvPr>
            <p:ph type="body" sz="quarter" idx="10"/>
          </p:nvPr>
        </p:nvSpPr>
        <p:spPr>
          <a:xfrm>
            <a:off x="596711" y="1464074"/>
            <a:ext cx="11237870" cy="1661993"/>
          </a:xfrm>
        </p:spPr>
        <p:txBody>
          <a:bodyPr/>
          <a:lstStyle/>
          <a:p>
            <a:r>
              <a:rPr lang="en-US" dirty="0"/>
              <a:t>Use Scale sets to reliably deploy and update at large scale</a:t>
            </a:r>
          </a:p>
          <a:p>
            <a:r>
              <a:rPr lang="en-US" dirty="0"/>
              <a:t>Deploy a group of virtual machines with the same configuration</a:t>
            </a:r>
          </a:p>
          <a:p>
            <a:r>
              <a:rPr lang="en-US" dirty="0"/>
              <a:t>Allow Azure to bring additional machines online or remove them</a:t>
            </a:r>
          </a:p>
          <a:p>
            <a:r>
              <a:rPr lang="en-US" dirty="0"/>
              <a:t>Based on the load or other criteria you have established</a:t>
            </a:r>
          </a:p>
        </p:txBody>
      </p:sp>
    </p:spTree>
    <p:extLst>
      <p:ext uri="{BB962C8B-B14F-4D97-AF65-F5344CB8AC3E}">
        <p14:creationId xmlns:p14="http://schemas.microsoft.com/office/powerpoint/2010/main" val="393119693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Scale Sets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923330"/>
          </a:xfrm>
        </p:spPr>
        <p:txBody>
          <a:bodyPr/>
          <a:lstStyle/>
          <a:p>
            <a:pPr lvl="0"/>
            <a:r>
              <a:rPr lang="en-US" dirty="0"/>
              <a:t>Create a virtual machine scale set.</a:t>
            </a:r>
          </a:p>
          <a:p>
            <a:pPr lvl="0"/>
            <a:r>
              <a:rPr lang="en-US" dirty="0"/>
              <a:t>Connect to a VM in the scale set. </a:t>
            </a:r>
          </a:p>
        </p:txBody>
      </p:sp>
    </p:spTree>
    <p:extLst>
      <p:ext uri="{BB962C8B-B14F-4D97-AF65-F5344CB8AC3E}">
        <p14:creationId xmlns:p14="http://schemas.microsoft.com/office/powerpoint/2010/main" val="281708153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Autoscale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2031325"/>
          </a:xfrm>
        </p:spPr>
        <p:txBody>
          <a:bodyPr/>
          <a:lstStyle/>
          <a:p>
            <a:pPr lvl="0"/>
            <a:r>
              <a:rPr lang="en-US" dirty="0"/>
              <a:t>Create a rule to automatically scale out.</a:t>
            </a:r>
          </a:p>
          <a:p>
            <a:pPr lvl="0"/>
            <a:r>
              <a:rPr lang="en-US" dirty="0"/>
              <a:t>Create a rule to automatically scale in. </a:t>
            </a:r>
          </a:p>
          <a:p>
            <a:pPr lvl="0"/>
            <a:r>
              <a:rPr lang="en-US" dirty="0"/>
              <a:t>Define autoscale instance limits.</a:t>
            </a:r>
          </a:p>
          <a:p>
            <a:pPr lvl="0"/>
            <a:r>
              <a:rPr lang="en-US" dirty="0"/>
              <a:t>Monitor number of instances in a scale set.</a:t>
            </a:r>
          </a:p>
          <a:p>
            <a:pPr lvl="0"/>
            <a:r>
              <a:rPr lang="en-US" dirty="0"/>
              <a:t>Autoscale based on a schedule</a:t>
            </a:r>
          </a:p>
        </p:txBody>
      </p:sp>
    </p:spTree>
    <p:extLst>
      <p:ext uri="{BB962C8B-B14F-4D97-AF65-F5344CB8AC3E}">
        <p14:creationId xmlns:p14="http://schemas.microsoft.com/office/powerpoint/2010/main" val="13174049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#4</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dirty="0"/>
              <a:t>Modify Azure Resource Manager (ARM) template</a:t>
            </a:r>
          </a:p>
          <a:p>
            <a:pPr marL="342900" lvl="1" indent="-342900" fontAlgn="base">
              <a:buFont typeface="Arial" panose="020B0604020202020204" pitchFamily="34" charset="0"/>
              <a:buChar char="•"/>
            </a:pPr>
            <a:r>
              <a:rPr lang="en-US" sz="1600" dirty="0"/>
              <a:t>Configure location of new VMs</a:t>
            </a:r>
          </a:p>
          <a:p>
            <a:pPr marL="342900" lvl="1" indent="-342900" fontAlgn="base">
              <a:buFont typeface="Arial" panose="020B0604020202020204" pitchFamily="34" charset="0"/>
              <a:buChar char="•"/>
            </a:pPr>
            <a:r>
              <a:rPr lang="en-US" sz="1600" dirty="0"/>
              <a:t>Configure VHD template</a:t>
            </a:r>
          </a:p>
          <a:p>
            <a:pPr marL="342900" lvl="1" indent="-342900" fontAlgn="base">
              <a:buFont typeface="Arial" panose="020B0604020202020204" pitchFamily="34" charset="0"/>
              <a:buChar char="•"/>
            </a:pPr>
            <a:r>
              <a:rPr lang="en-US" sz="1600" dirty="0"/>
              <a:t>Deploy from template</a:t>
            </a:r>
          </a:p>
          <a:p>
            <a:pPr marL="342900" lvl="1" indent="-342900" fontAlgn="base">
              <a:buFont typeface="Arial" panose="020B0604020202020204" pitchFamily="34" charset="0"/>
              <a:buChar char="•"/>
            </a:pPr>
            <a:r>
              <a:rPr lang="en-US" sz="1600" dirty="0"/>
              <a:t>Save a deployment as an ARM template</a:t>
            </a:r>
          </a:p>
          <a:p>
            <a:pPr marL="342900" lvl="1" indent="-342900" fontAlgn="base">
              <a:buFont typeface="Arial" panose="020B0604020202020204" pitchFamily="34" charset="0"/>
              <a:buChar char="•"/>
            </a:pPr>
            <a:r>
              <a:rPr lang="en-US" sz="1600" dirty="0"/>
              <a:t>Deploy Windows and Linux VMs</a:t>
            </a:r>
          </a:p>
        </p:txBody>
      </p:sp>
    </p:spTree>
    <p:extLst>
      <p:ext uri="{BB962C8B-B14F-4D97-AF65-F5344CB8AC3E}">
        <p14:creationId xmlns:p14="http://schemas.microsoft.com/office/powerpoint/2010/main" val="36540924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Resource Manager Templates</a:t>
            </a:r>
          </a:p>
        </p:txBody>
      </p:sp>
      <p:graphicFrame>
        <p:nvGraphicFramePr>
          <p:cNvPr id="2" name="Table 1">
            <a:extLst>
              <a:ext uri="{FF2B5EF4-FFF2-40B4-BE49-F238E27FC236}">
                <a16:creationId xmlns:a16="http://schemas.microsoft.com/office/drawing/2014/main" id="{856DC0C5-20A6-4700-BC0F-23AD828BD4BF}"/>
              </a:ext>
            </a:extLst>
          </p:cNvPr>
          <p:cNvGraphicFramePr>
            <a:graphicFrameLocks noGrp="1"/>
          </p:cNvGraphicFramePr>
          <p:nvPr>
            <p:extLst>
              <p:ext uri="{D42A27DB-BD31-4B8C-83A1-F6EECF244321}">
                <p14:modId xmlns:p14="http://schemas.microsoft.com/office/powerpoint/2010/main" val="190259698"/>
              </p:ext>
            </p:extLst>
          </p:nvPr>
        </p:nvGraphicFramePr>
        <p:xfrm>
          <a:off x="596712" y="1463669"/>
          <a:ext cx="11244669" cy="5023706"/>
        </p:xfrm>
        <a:graphic>
          <a:graphicData uri="http://schemas.openxmlformats.org/drawingml/2006/table">
            <a:tbl>
              <a:tblPr firstRow="1" firstCol="1" bandRow="1">
                <a:tableStyleId>{5C22544A-7EE6-4342-B048-85BDC9FD1C3A}</a:tableStyleId>
              </a:tblPr>
              <a:tblGrid>
                <a:gridCol w="1813395">
                  <a:extLst>
                    <a:ext uri="{9D8B030D-6E8A-4147-A177-3AD203B41FA5}">
                      <a16:colId xmlns:a16="http://schemas.microsoft.com/office/drawing/2014/main" val="2968773443"/>
                    </a:ext>
                  </a:extLst>
                </a:gridCol>
                <a:gridCol w="1539560">
                  <a:extLst>
                    <a:ext uri="{9D8B030D-6E8A-4147-A177-3AD203B41FA5}">
                      <a16:colId xmlns:a16="http://schemas.microsoft.com/office/drawing/2014/main" val="195070922"/>
                    </a:ext>
                  </a:extLst>
                </a:gridCol>
                <a:gridCol w="7891714">
                  <a:extLst>
                    <a:ext uri="{9D8B030D-6E8A-4147-A177-3AD203B41FA5}">
                      <a16:colId xmlns:a16="http://schemas.microsoft.com/office/drawing/2014/main" val="3457163808"/>
                    </a:ext>
                  </a:extLst>
                </a:gridCol>
              </a:tblGrid>
              <a:tr h="308148">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Element name</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Required</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solidFill>
                            <a:schemeClr val="tx1"/>
                          </a:solidFill>
                          <a:effectLst/>
                          <a:latin typeface="Segoe UI Semilight" panose="020B0402040204020203" pitchFamily="34" charset="0"/>
                          <a:cs typeface="Segoe UI Semilight" panose="020B0402040204020203" pitchFamily="34" charset="0"/>
                        </a:rPr>
                        <a:t>Description</a:t>
                      </a:r>
                      <a:endParaRPr lang="en-US" sz="2000" b="1"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8639037"/>
                  </a:ext>
                </a:extLst>
              </a:tr>
              <a:tr h="882217">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$schema</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Location of the JSON schema file that describes the version of the template language. Use the URL shown in the preceding example.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841706"/>
                  </a:ext>
                </a:extLst>
              </a:tr>
              <a:tr h="1306033">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contentVersion</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Version of the template (such as 1.0.0.0). You can provide any value for this element. Use this value to document significant changes in your template. When deploying resources using the template, this value can be used to make sure that the right template is being used.</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925700"/>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parameters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provided when deployment is executed to customize resource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7494262"/>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variables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used as JSON fragments in the template to simplify template language expressions.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0388396"/>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functions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User-defined functions that are available within the template.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860144"/>
                  </a:ext>
                </a:extLst>
              </a:tr>
              <a:tr h="500154">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resources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Resource types that are deployed or updated in a resource group.</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674587"/>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outputs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returned after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6021973"/>
                  </a:ext>
                </a:extLst>
              </a:tr>
            </a:tbl>
          </a:graphicData>
        </a:graphic>
      </p:graphicFrame>
    </p:spTree>
    <p:extLst>
      <p:ext uri="{BB962C8B-B14F-4D97-AF65-F5344CB8AC3E}">
        <p14:creationId xmlns:p14="http://schemas.microsoft.com/office/powerpoint/2010/main" val="40877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E03-6B98-4A96-8780-193CD5C8E8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8B37DE-6C0B-41CD-8CF3-A88249E3BE0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F4151234-6E53-445E-8450-20B2A0B2E183}"/>
              </a:ext>
            </a:extLst>
          </p:cNvPr>
          <p:cNvPicPr>
            <a:picLocks noChangeAspect="1"/>
          </p:cNvPicPr>
          <p:nvPr/>
        </p:nvPicPr>
        <p:blipFill>
          <a:blip r:embed="rId2"/>
          <a:stretch>
            <a:fillRect/>
          </a:stretch>
        </p:blipFill>
        <p:spPr>
          <a:xfrm>
            <a:off x="641349" y="911224"/>
            <a:ext cx="11153775" cy="5172075"/>
          </a:xfrm>
          <a:prstGeom prst="rect">
            <a:avLst/>
          </a:prstGeom>
        </p:spPr>
      </p:pic>
      <p:pic>
        <p:nvPicPr>
          <p:cNvPr id="5" name="Picture 4">
            <a:extLst>
              <a:ext uri="{FF2B5EF4-FFF2-40B4-BE49-F238E27FC236}">
                <a16:creationId xmlns:a16="http://schemas.microsoft.com/office/drawing/2014/main" id="{48F9F34A-92A9-4810-959A-09242526D4AE}"/>
              </a:ext>
            </a:extLst>
          </p:cNvPr>
          <p:cNvPicPr>
            <a:picLocks noChangeAspect="1"/>
          </p:cNvPicPr>
          <p:nvPr/>
        </p:nvPicPr>
        <p:blipFill>
          <a:blip r:embed="rId3"/>
          <a:stretch>
            <a:fillRect/>
          </a:stretch>
        </p:blipFill>
        <p:spPr>
          <a:xfrm>
            <a:off x="529662" y="233152"/>
            <a:ext cx="11277600" cy="6096000"/>
          </a:xfrm>
          <a:prstGeom prst="rect">
            <a:avLst/>
          </a:prstGeom>
        </p:spPr>
      </p:pic>
    </p:spTree>
    <p:extLst>
      <p:ext uri="{BB962C8B-B14F-4D97-AF65-F5344CB8AC3E}">
        <p14:creationId xmlns:p14="http://schemas.microsoft.com/office/powerpoint/2010/main" val="129029797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ARM Process</a:t>
            </a:r>
          </a:p>
        </p:txBody>
      </p:sp>
      <p:sp>
        <p:nvSpPr>
          <p:cNvPr id="4" name="Text Placeholder 3">
            <a:extLst>
              <a:ext uri="{FF2B5EF4-FFF2-40B4-BE49-F238E27FC236}">
                <a16:creationId xmlns:a16="http://schemas.microsoft.com/office/drawing/2014/main" id="{23D4A7FC-673A-4DE0-88A0-A6E9A7E0057F}"/>
              </a:ext>
            </a:extLst>
          </p:cNvPr>
          <p:cNvSpPr>
            <a:spLocks noGrp="1"/>
          </p:cNvSpPr>
          <p:nvPr>
            <p:ph type="body" sz="quarter" idx="10"/>
          </p:nvPr>
        </p:nvSpPr>
        <p:spPr>
          <a:xfrm>
            <a:off x="603512" y="4020727"/>
            <a:ext cx="11237870" cy="2071763"/>
          </a:xfrm>
        </p:spPr>
        <p:txBody>
          <a:bodyPr/>
          <a:lstStyle/>
          <a:p>
            <a:pPr marL="524586" indent="-524586">
              <a:buFont typeface="+mj-lt"/>
              <a:buAutoNum type="arabicPeriod"/>
            </a:pPr>
            <a:r>
              <a:rPr lang="en-US" dirty="0"/>
              <a:t>Azure provides many QuickStart templates. As much as possible, you should make use of these templates. </a:t>
            </a:r>
          </a:p>
          <a:p>
            <a:pPr marL="524586" indent="-524586">
              <a:buFont typeface="+mj-lt"/>
              <a:buAutoNum type="arabicPeriod"/>
            </a:pPr>
            <a:r>
              <a:rPr lang="en-US" dirty="0"/>
              <a:t>Values for the ARM template are provided in a JSON parameters file. You can standardize and reuse the templates.</a:t>
            </a:r>
          </a:p>
          <a:p>
            <a:pPr marL="524586" indent="-524586">
              <a:buFont typeface="+mj-lt"/>
              <a:buAutoNum type="arabicPeriod"/>
            </a:pPr>
            <a:r>
              <a:rPr lang="en-US" dirty="0"/>
              <a:t>Use the Portal, PowerShell, or the CLI to deploy the template. </a:t>
            </a:r>
          </a:p>
        </p:txBody>
      </p:sp>
      <p:pic>
        <p:nvPicPr>
          <p:cNvPr id="8" name="Picture 7" descr="Screenshots of the Azure QuickStart Templates page for virtual machines. Three items are shown: Joins an existing Windows Machine to the AD Domain, Create a VM from a User Image, and MongoDB on Ubuntu VMs. ">
            <a:extLst>
              <a:ext uri="{FF2B5EF4-FFF2-40B4-BE49-F238E27FC236}">
                <a16:creationId xmlns:a16="http://schemas.microsoft.com/office/drawing/2014/main" id="{99410ED2-EF1D-403C-B738-52A0121D2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92674" y="1265584"/>
            <a:ext cx="8453892" cy="2529594"/>
          </a:xfrm>
          <a:prstGeom prst="rect">
            <a:avLst/>
          </a:prstGeom>
          <a:noFill/>
          <a:ln>
            <a:solidFill>
              <a:schemeClr val="tx1"/>
            </a:solidFill>
          </a:ln>
        </p:spPr>
      </p:pic>
    </p:spTree>
    <p:extLst>
      <p:ext uri="{BB962C8B-B14F-4D97-AF65-F5344CB8AC3E}">
        <p14:creationId xmlns:p14="http://schemas.microsoft.com/office/powerpoint/2010/main" val="40489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b="1" dirty="0">
                <a:hlinkClick r:id="rId3"/>
              </a:rPr>
              <a:t>Demonstration</a:t>
            </a:r>
            <a:r>
              <a:rPr lang="en-US" b="1" dirty="0"/>
              <a:t>: Create a VM using ARM</a:t>
            </a:r>
          </a:p>
        </p:txBody>
      </p:sp>
      <p:sp>
        <p:nvSpPr>
          <p:cNvPr id="6" name="Text Placeholder 5">
            <a:extLst>
              <a:ext uri="{FF2B5EF4-FFF2-40B4-BE49-F238E27FC236}">
                <a16:creationId xmlns:a16="http://schemas.microsoft.com/office/drawing/2014/main" id="{ED089593-0217-4E40-82CB-7DC631EBBFF6}"/>
              </a:ext>
            </a:extLst>
          </p:cNvPr>
          <p:cNvSpPr>
            <a:spLocks noGrp="1"/>
          </p:cNvSpPr>
          <p:nvPr>
            <p:ph type="body" sz="quarter" idx="10"/>
          </p:nvPr>
        </p:nvSpPr>
        <p:spPr>
          <a:xfrm>
            <a:off x="596711" y="1464073"/>
            <a:ext cx="11237870" cy="3231899"/>
          </a:xfrm>
        </p:spPr>
        <p:txBody>
          <a:bodyPr/>
          <a:lstStyle/>
          <a:p>
            <a:r>
              <a:rPr lang="en-US" dirty="0"/>
              <a:t>Create a template file (JSON) to deploy required resources</a:t>
            </a:r>
          </a:p>
          <a:p>
            <a:r>
              <a:rPr lang="en-US" dirty="0"/>
              <a:t>Deployment options</a:t>
            </a:r>
          </a:p>
          <a:p>
            <a:pPr lvl="1"/>
            <a:r>
              <a:rPr lang="en-US" sz="2448" dirty="0">
                <a:latin typeface="Segoe UI Semilight" panose="020B0402040204020203" pitchFamily="34" charset="0"/>
                <a:cs typeface="Segoe UI Semilight" panose="020B0402040204020203" pitchFamily="34" charset="0"/>
              </a:rPr>
              <a:t>Quickstart template on GitHub – allows you to take any JSON file, correctly structured and syntactically correct and feed it into the portal</a:t>
            </a:r>
          </a:p>
          <a:p>
            <a:pPr lvl="1"/>
            <a:r>
              <a:rPr lang="en-US" sz="2448" dirty="0">
                <a:latin typeface="Segoe UI Semilight" panose="020B0402040204020203" pitchFamily="34" charset="0"/>
                <a:cs typeface="Segoe UI Semilight" panose="020B0402040204020203" pitchFamily="34" charset="0"/>
              </a:rPr>
              <a:t>Azure Marketplace – in reality, a wizard for JSON-based deployments</a:t>
            </a:r>
          </a:p>
          <a:p>
            <a:pPr lvl="1"/>
            <a:r>
              <a:rPr lang="en-US" sz="2448" dirty="0">
                <a:latin typeface="Segoe UI Semilight" panose="020B0402040204020203" pitchFamily="34" charset="0"/>
                <a:cs typeface="Segoe UI Semilight" panose="020B0402040204020203" pitchFamily="34" charset="0"/>
              </a:rPr>
              <a:t>Deploy ARM templates directly from Visual Studio code</a:t>
            </a:r>
          </a:p>
          <a:p>
            <a:r>
              <a:rPr lang="en-US" dirty="0"/>
              <a:t>Supply a parameters file that contains the parameter values to the template</a:t>
            </a:r>
          </a:p>
          <a:p>
            <a:endParaRPr lang="en-US" dirty="0"/>
          </a:p>
        </p:txBody>
      </p:sp>
    </p:spTree>
    <p:extLst>
      <p:ext uri="{BB962C8B-B14F-4D97-AF65-F5344CB8AC3E}">
        <p14:creationId xmlns:p14="http://schemas.microsoft.com/office/powerpoint/2010/main" val="213697839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237870" cy="565027"/>
          </a:xfrm>
        </p:spPr>
        <p:txBody>
          <a:bodyPr/>
          <a:lstStyle/>
          <a:p>
            <a:r>
              <a:rPr lang="en-US" b="1" dirty="0">
                <a:hlinkClick r:id="rId3"/>
              </a:rPr>
              <a:t>Practice</a:t>
            </a:r>
            <a:r>
              <a:rPr lang="en-US" b="1" dirty="0"/>
              <a:t>: Creating Virtual Machines (Template)</a:t>
            </a:r>
            <a:endParaRPr lang="en-US"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0394260" cy="923330"/>
          </a:xfrm>
        </p:spPr>
        <p:txBody>
          <a:bodyPr/>
          <a:lstStyle/>
          <a:p>
            <a:r>
              <a:rPr lang="en-US" dirty="0"/>
              <a:t>Create template</a:t>
            </a:r>
          </a:p>
          <a:p>
            <a:r>
              <a:rPr lang="en-US" dirty="0"/>
              <a:t>Deploy template</a:t>
            </a:r>
          </a:p>
        </p:txBody>
      </p:sp>
    </p:spTree>
    <p:extLst>
      <p:ext uri="{BB962C8B-B14F-4D97-AF65-F5344CB8AC3E}">
        <p14:creationId xmlns:p14="http://schemas.microsoft.com/office/powerpoint/2010/main" val="184607942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Save a deployment as an ARM template</a:t>
            </a:r>
            <a:br>
              <a:rPr lang="en-US" dirty="0"/>
            </a:br>
            <a:br>
              <a:rPr lang="en-US" dirty="0"/>
            </a:b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908215"/>
          </a:xfrm>
        </p:spPr>
        <p:txBody>
          <a:bodyPr/>
          <a:lstStyle/>
          <a:p>
            <a:r>
              <a:rPr lang="en-US" sz="1600" dirty="0"/>
              <a:t>Export template – duplicate of original template</a:t>
            </a:r>
          </a:p>
          <a:p>
            <a:r>
              <a:rPr lang="en-US" sz="1600" dirty="0"/>
              <a:t>	Deployed in portal</a:t>
            </a:r>
          </a:p>
          <a:p>
            <a:r>
              <a:rPr lang="en-US" sz="1600" dirty="0"/>
              <a:t>	Readily usable</a:t>
            </a:r>
          </a:p>
          <a:p>
            <a:r>
              <a:rPr lang="en-US" sz="1600" dirty="0"/>
              <a:t>Template representing current state</a:t>
            </a:r>
          </a:p>
          <a:p>
            <a:r>
              <a:rPr lang="en-US" sz="1600" dirty="0"/>
              <a:t>	snapshot/backup of Resource Group </a:t>
            </a:r>
          </a:p>
          <a:p>
            <a:r>
              <a:rPr lang="en-US" sz="1600" dirty="0"/>
              <a:t>	Hard coded values</a:t>
            </a:r>
          </a:p>
          <a:p>
            <a:r>
              <a:rPr lang="en-US" sz="1600" dirty="0"/>
              <a:t>	If use for another resource group, may have to significantly modify</a:t>
            </a:r>
          </a:p>
        </p:txBody>
      </p:sp>
    </p:spTree>
    <p:extLst>
      <p:ext uri="{BB962C8B-B14F-4D97-AF65-F5344CB8AC3E}">
        <p14:creationId xmlns:p14="http://schemas.microsoft.com/office/powerpoint/2010/main" val="209900826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#5</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Create connectivity between virtual networks</a:t>
            </a:r>
          </a:p>
          <a:p>
            <a:pPr marL="342900" lvl="1" indent="-342900" fontAlgn="base">
              <a:buFont typeface="Arial" panose="020B0604020202020204" pitchFamily="34" charset="0"/>
              <a:buChar char="•"/>
            </a:pPr>
            <a:r>
              <a:rPr lang="en-US" sz="1600" dirty="0"/>
              <a:t>Create and configure VNET peering</a:t>
            </a:r>
          </a:p>
          <a:p>
            <a:pPr marL="342900" lvl="1" indent="-342900" fontAlgn="base">
              <a:buFont typeface="Arial" panose="020B0604020202020204" pitchFamily="34" charset="0"/>
              <a:buChar char="•"/>
            </a:pPr>
            <a:r>
              <a:rPr lang="en-US" sz="1600" dirty="0"/>
              <a:t>Create and configure VNET to VNET</a:t>
            </a:r>
          </a:p>
          <a:p>
            <a:pPr marL="342900" lvl="1" indent="-342900" fontAlgn="base">
              <a:buFont typeface="Arial" panose="020B0604020202020204" pitchFamily="34" charset="0"/>
              <a:buChar char="•"/>
            </a:pPr>
            <a:r>
              <a:rPr lang="en-US" sz="1600" dirty="0"/>
              <a:t>Verify virtual network connectivity</a:t>
            </a:r>
          </a:p>
          <a:p>
            <a:pPr marL="342900" lvl="1" indent="-342900" fontAlgn="base">
              <a:buFont typeface="Arial" panose="020B0604020202020204" pitchFamily="34" charset="0"/>
              <a:buChar char="•"/>
            </a:pPr>
            <a:r>
              <a:rPr lang="en-US" sz="1600" dirty="0"/>
              <a:t>Create virtual network gateway</a:t>
            </a:r>
            <a:endParaRPr lang="en-US" dirty="0"/>
          </a:p>
        </p:txBody>
      </p:sp>
    </p:spTree>
    <p:extLst>
      <p:ext uri="{BB962C8B-B14F-4D97-AF65-F5344CB8AC3E}">
        <p14:creationId xmlns:p14="http://schemas.microsoft.com/office/powerpoint/2010/main" val="24337336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Peering</a:t>
            </a:r>
          </a:p>
        </p:txBody>
      </p: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596711" y="4372299"/>
            <a:ext cx="11244671" cy="1661993"/>
          </a:xfrm>
        </p:spPr>
        <p:txBody>
          <a:bodyPr/>
          <a:lstStyle/>
          <a:p>
            <a:r>
              <a:rPr lang="en-US" dirty="0"/>
              <a:t>VNet peering connects two Azure virtual networks (not transient)</a:t>
            </a:r>
          </a:p>
          <a:p>
            <a:r>
              <a:rPr lang="en-US" dirty="0"/>
              <a:t>Two types of peering: Regional and Global</a:t>
            </a:r>
          </a:p>
          <a:p>
            <a:r>
              <a:rPr lang="en-US" dirty="0"/>
              <a:t>Peered networks use the Azure backbone for privacy and isolation</a:t>
            </a:r>
          </a:p>
          <a:p>
            <a:r>
              <a:rPr lang="en-US" dirty="0"/>
              <a:t>Easy to setup, seamless data transfer, and great performance</a:t>
            </a:r>
          </a:p>
        </p:txBody>
      </p:sp>
      <p:pic>
        <p:nvPicPr>
          <p:cNvPr id="9" name="Picture 8"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208C40CB-82EE-44DA-BDA7-7496ECE6E7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9644" y="1463669"/>
            <a:ext cx="7007236" cy="2364913"/>
          </a:xfrm>
          <a:prstGeom prst="rect">
            <a:avLst/>
          </a:prstGeom>
          <a:noFill/>
        </p:spPr>
      </p:pic>
    </p:spTree>
    <p:extLst>
      <p:ext uri="{BB962C8B-B14F-4D97-AF65-F5344CB8AC3E}">
        <p14:creationId xmlns:p14="http://schemas.microsoft.com/office/powerpoint/2010/main" val="16626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Regional VNet Peering</a:t>
            </a:r>
          </a:p>
        </p:txBody>
      </p:sp>
      <p:sp>
        <p:nvSpPr>
          <p:cNvPr id="3" name="Text Placeholder 2">
            <a:extLst>
              <a:ext uri="{FF2B5EF4-FFF2-40B4-BE49-F238E27FC236}">
                <a16:creationId xmlns:a16="http://schemas.microsoft.com/office/drawing/2014/main" id="{3F48888B-898A-4B35-849C-37FAEDC3A9C0}"/>
              </a:ext>
            </a:extLst>
          </p:cNvPr>
          <p:cNvSpPr>
            <a:spLocks noGrp="1"/>
          </p:cNvSpPr>
          <p:nvPr>
            <p:ph type="body" sz="quarter" idx="10"/>
          </p:nvPr>
        </p:nvSpPr>
        <p:spPr>
          <a:xfrm>
            <a:off x="596712" y="1464073"/>
            <a:ext cx="6472321" cy="3139321"/>
          </a:xfrm>
        </p:spPr>
        <p:txBody>
          <a:bodyPr/>
          <a:lstStyle/>
          <a:p>
            <a:pPr lvl="0"/>
            <a:r>
              <a:rPr lang="en-US" b="1" dirty="0"/>
              <a:t>Allow forwarded traffic </a:t>
            </a:r>
            <a:r>
              <a:rPr lang="en-US" dirty="0"/>
              <a:t>from within the peer virtual network into your virtual network.  </a:t>
            </a:r>
          </a:p>
          <a:p>
            <a:pPr lvl="0"/>
            <a:r>
              <a:rPr lang="en-US" b="1" dirty="0"/>
              <a:t>Allow gateway transit</a:t>
            </a:r>
            <a:r>
              <a:rPr lang="en-US" dirty="0"/>
              <a:t>. Allows the peer virtual network to use your virtual network gateway. (upcoming topic)</a:t>
            </a:r>
          </a:p>
          <a:p>
            <a:pPr lvl="0"/>
            <a:r>
              <a:rPr lang="en-US" b="1" dirty="0"/>
              <a:t>Use remote gateways</a:t>
            </a:r>
            <a:r>
              <a:rPr lang="en-US" dirty="0"/>
              <a:t>. Only one virtual network can have this enabled </a:t>
            </a:r>
          </a:p>
          <a:p>
            <a:endParaRPr lang="en-US" dirty="0"/>
          </a:p>
        </p:txBody>
      </p:sp>
      <p:pic>
        <p:nvPicPr>
          <p:cNvPr id="9" name="Picture 8" descr="Screenshot of the Add peering page in the Azure portal. Three checkboxes are highlighted: Allow forwarded traffic, Allow gateway transit, and Use remote gateways. ">
            <a:extLst>
              <a:ext uri="{FF2B5EF4-FFF2-40B4-BE49-F238E27FC236}">
                <a16:creationId xmlns:a16="http://schemas.microsoft.com/office/drawing/2014/main" id="{EC79B8C1-231A-4331-A217-0EAE3D33CF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40830" y="1463670"/>
            <a:ext cx="4600553" cy="4279203"/>
          </a:xfrm>
          <a:prstGeom prst="rect">
            <a:avLst/>
          </a:prstGeom>
          <a:noFill/>
          <a:ln>
            <a:solidFill>
              <a:schemeClr val="tx1"/>
            </a:solidFill>
          </a:ln>
        </p:spPr>
      </p:pic>
    </p:spTree>
    <p:extLst>
      <p:ext uri="{BB962C8B-B14F-4D97-AF65-F5344CB8AC3E}">
        <p14:creationId xmlns:p14="http://schemas.microsoft.com/office/powerpoint/2010/main" val="6434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Global VNet Peering</a:t>
            </a:r>
          </a:p>
        </p:txBody>
      </p:sp>
      <p:sp>
        <p:nvSpPr>
          <p:cNvPr id="3" name="Text Placeholder 2">
            <a:extLst>
              <a:ext uri="{FF2B5EF4-FFF2-40B4-BE49-F238E27FC236}">
                <a16:creationId xmlns:a16="http://schemas.microsoft.com/office/drawing/2014/main" id="{4D6C69E0-8F8A-48AC-92A7-1A430AF0E89C}"/>
              </a:ext>
            </a:extLst>
          </p:cNvPr>
          <p:cNvSpPr>
            <a:spLocks noGrp="1"/>
          </p:cNvSpPr>
          <p:nvPr>
            <p:ph type="body" sz="quarter" idx="10"/>
          </p:nvPr>
        </p:nvSpPr>
        <p:spPr>
          <a:xfrm>
            <a:off x="596711" y="3920264"/>
            <a:ext cx="11237870" cy="2031325"/>
          </a:xfrm>
        </p:spPr>
        <p:txBody>
          <a:bodyPr/>
          <a:lstStyle/>
          <a:p>
            <a:r>
              <a:rPr lang="en-US" dirty="0"/>
              <a:t>Global VNet peering connects virtual networks across regions </a:t>
            </a:r>
          </a:p>
          <a:p>
            <a:r>
              <a:rPr lang="en-US" dirty="0"/>
              <a:t>Status will be Initiated or Connected</a:t>
            </a:r>
          </a:p>
          <a:p>
            <a:r>
              <a:rPr lang="en-US" dirty="0"/>
              <a:t>Special requirements: </a:t>
            </a:r>
            <a:r>
              <a:rPr lang="en-US" dirty="0">
                <a:solidFill>
                  <a:schemeClr val="tx1"/>
                </a:solidFill>
              </a:rPr>
              <a:t>public clouds only, virtual network resource limitations, no gateway transit, no transitivity, and limitations on high performance virtual machines. </a:t>
            </a:r>
            <a:endParaRPr lang="en-US" dirty="0"/>
          </a:p>
        </p:txBody>
      </p:sp>
      <p:pic>
        <p:nvPicPr>
          <p:cNvPr id="7" name="Picture 6" descr="Screenshot of the Peering page in the Azure portal. One VNet peering is shown and the peering status is Initiated. ">
            <a:extLst>
              <a:ext uri="{FF2B5EF4-FFF2-40B4-BE49-F238E27FC236}">
                <a16:creationId xmlns:a16="http://schemas.microsoft.com/office/drawing/2014/main" id="{94EEAF91-4B7E-4277-A88E-E83B91B9B9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01321" y="1463669"/>
            <a:ext cx="7364236" cy="1791339"/>
          </a:xfrm>
          <a:prstGeom prst="rect">
            <a:avLst/>
          </a:prstGeom>
          <a:noFill/>
          <a:ln>
            <a:solidFill>
              <a:schemeClr val="tx1"/>
            </a:solidFill>
          </a:ln>
        </p:spPr>
      </p:pic>
    </p:spTree>
    <p:extLst>
      <p:ext uri="{BB962C8B-B14F-4D97-AF65-F5344CB8AC3E}">
        <p14:creationId xmlns:p14="http://schemas.microsoft.com/office/powerpoint/2010/main" val="24895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Gateway Transit</a:t>
            </a:r>
          </a:p>
        </p:txBody>
      </p:sp>
      <p:sp>
        <p:nvSpPr>
          <p:cNvPr id="3" name="Text Placeholder 2">
            <a:extLst>
              <a:ext uri="{FF2B5EF4-FFF2-40B4-BE49-F238E27FC236}">
                <a16:creationId xmlns:a16="http://schemas.microsoft.com/office/drawing/2014/main" id="{C4246229-4BEE-4835-A8BB-8D8AA9EF66D9}"/>
              </a:ext>
            </a:extLst>
          </p:cNvPr>
          <p:cNvSpPr>
            <a:spLocks noGrp="1"/>
          </p:cNvSpPr>
          <p:nvPr>
            <p:ph type="body" sz="quarter" idx="10"/>
          </p:nvPr>
        </p:nvSpPr>
        <p:spPr>
          <a:xfrm>
            <a:off x="603512" y="4548085"/>
            <a:ext cx="11237870" cy="1292662"/>
          </a:xfrm>
        </p:spPr>
        <p:txBody>
          <a:bodyPr/>
          <a:lstStyle/>
          <a:p>
            <a:pPr lvl="0"/>
            <a:r>
              <a:rPr lang="en-US" dirty="0"/>
              <a:t>Gateway transit allows peered virtual networks to share the gateway and get access to resources.</a:t>
            </a:r>
          </a:p>
          <a:p>
            <a:pPr lvl="0"/>
            <a:r>
              <a:rPr lang="en-US" dirty="0"/>
              <a:t>This means you do not need to deploy a VPN gateway in the peer virtual network.</a:t>
            </a:r>
          </a:p>
        </p:txBody>
      </p:sp>
      <p:pic>
        <p:nvPicPr>
          <p:cNvPr id="11" name="Picture 10" descr="Two VNets, VNet1 and VNet2, are shown in a region and are connected by VNet peering. VNet1 has Allow Gateway transit and VNet2 has use remote gateways. ">
            <a:extLst>
              <a:ext uri="{FF2B5EF4-FFF2-40B4-BE49-F238E27FC236}">
                <a16:creationId xmlns:a16="http://schemas.microsoft.com/office/drawing/2014/main" id="{0A8BF460-A19D-4C40-8F61-9C3E7D548D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5685" y="1470332"/>
            <a:ext cx="8751310" cy="2800009"/>
          </a:xfrm>
          <a:prstGeom prst="rect">
            <a:avLst/>
          </a:prstGeom>
          <a:noFill/>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735A-82E8-4101-AB50-0E0F6B3FE072}"/>
              </a:ext>
            </a:extLst>
          </p:cNvPr>
          <p:cNvSpPr>
            <a:spLocks noGrp="1"/>
          </p:cNvSpPr>
          <p:nvPr>
            <p:ph type="title"/>
          </p:nvPr>
        </p:nvSpPr>
        <p:spPr/>
        <p:txBody>
          <a:bodyPr/>
          <a:lstStyle/>
          <a:p>
            <a:r>
              <a:rPr lang="en-US" dirty="0"/>
              <a:t>VNET Review Questions</a:t>
            </a:r>
          </a:p>
        </p:txBody>
      </p:sp>
      <p:sp>
        <p:nvSpPr>
          <p:cNvPr id="3" name="Text Placeholder 2">
            <a:extLst>
              <a:ext uri="{FF2B5EF4-FFF2-40B4-BE49-F238E27FC236}">
                <a16:creationId xmlns:a16="http://schemas.microsoft.com/office/drawing/2014/main" id="{CE62CE8C-08E2-4D9A-BDCF-9CD8E8AF9556}"/>
              </a:ext>
            </a:extLst>
          </p:cNvPr>
          <p:cNvSpPr>
            <a:spLocks noGrp="1"/>
          </p:cNvSpPr>
          <p:nvPr>
            <p:ph type="body" sz="quarter" idx="10"/>
          </p:nvPr>
        </p:nvSpPr>
        <p:spPr>
          <a:xfrm>
            <a:off x="596711" y="1464074"/>
            <a:ext cx="11237870" cy="3201817"/>
          </a:xfrm>
        </p:spPr>
        <p:txBody>
          <a:bodyPr/>
          <a:lstStyle/>
          <a:p>
            <a:pPr marL="524586" indent="-524586">
              <a:buFont typeface="+mj-lt"/>
              <a:buAutoNum type="arabicPeriod" startAt="2"/>
            </a:pPr>
            <a:r>
              <a:rPr lang="en-US" dirty="0"/>
              <a:t>You configure a VNet-to-VNet connection between two VNets hosted in Azure across two regions. The VNets contain virtual machines (VMs) used for a business-critical application. How can you verify that the VNet peering has been successfully established? What are the benefits and constraints for global VNet peering?</a:t>
            </a:r>
          </a:p>
          <a:p>
            <a:pPr marL="524586" indent="-524586">
              <a:buFont typeface="+mj-lt"/>
              <a:buAutoNum type="arabicPeriod" startAt="2"/>
            </a:pPr>
            <a:r>
              <a:rPr lang="en-US" dirty="0"/>
              <a:t>You configure VNet peering between two virtual networks. You create a virtual machine (VM) in each network to test communication. What configuration options should you consider?</a:t>
            </a:r>
          </a:p>
        </p:txBody>
      </p:sp>
    </p:spTree>
    <p:extLst>
      <p:ext uri="{BB962C8B-B14F-4D97-AF65-F5344CB8AC3E}">
        <p14:creationId xmlns:p14="http://schemas.microsoft.com/office/powerpoint/2010/main" val="41923664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4801314"/>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i="1" dirty="0"/>
              <a:t>May include but not limited to: </a:t>
            </a:r>
            <a:r>
              <a:rPr lang="en-US" dirty="0"/>
              <a:t>Configure diagnostic settings on resources; create baseline for resources; create and rest alerts; analyze alerts across subscription; analyze metrics across subscription; create action groups; monitor for unused resources; monitor spend; report on spend; utilize Log Search query functions; view alerts in Log Analytics.</a:t>
            </a:r>
          </a:p>
          <a:p>
            <a:r>
              <a:rPr lang="en-US" b="1" dirty="0"/>
              <a:t>Create and configure storage accounts</a:t>
            </a:r>
          </a:p>
          <a:p>
            <a:pPr marL="342900" lvl="1" indent="-342900" fontAlgn="base">
              <a:buFont typeface="Arial" panose="020B0604020202020204" pitchFamily="34" charset="0"/>
              <a:buChar char="•"/>
            </a:pPr>
            <a:r>
              <a:rPr lang="en-US" i="1" dirty="0"/>
              <a:t>May include but not limited to: </a:t>
            </a:r>
            <a:r>
              <a:rPr lang="en-US" dirty="0"/>
              <a:t>Configure network access to the storage account; create and configure storage account; generate shared access signature; install and use Azure Storage Explorer; manage access keys; monitor activity log by using Log Analytics; implement Azure storage replication</a:t>
            </a:r>
          </a:p>
          <a:p>
            <a:r>
              <a:rPr lang="en-US" b="1" dirty="0"/>
              <a:t>Create and configure a Virtual Machine (VM) for Windows and Linux</a:t>
            </a:r>
          </a:p>
          <a:p>
            <a:pPr marL="342900" lvl="1" indent="-342900" fontAlgn="base">
              <a:buFont typeface="Arial" panose="020B0604020202020204" pitchFamily="34" charset="0"/>
              <a:buChar char="•"/>
            </a:pPr>
            <a:r>
              <a:rPr lang="en-US" i="1" dirty="0"/>
              <a:t>May include but not limited to: </a:t>
            </a:r>
            <a:r>
              <a:rPr lang="en-US" dirty="0"/>
              <a:t>Configure high availability; configure monitoring, networking, storage, and virtual machine size; deploy and configure scale sets</a:t>
            </a:r>
          </a:p>
          <a:p>
            <a:pPr marL="342900" lvl="1" indent="-342900" fontAlgn="base">
              <a:buFont typeface="Arial" panose="020B0604020202020204" pitchFamily="34" charset="0"/>
              <a:buChar char="•"/>
            </a:pPr>
            <a:endParaRPr lang="en-US" i="1" dirty="0"/>
          </a:p>
        </p:txBody>
      </p:sp>
    </p:spTree>
    <p:extLst>
      <p:ext uri="{BB962C8B-B14F-4D97-AF65-F5344CB8AC3E}">
        <p14:creationId xmlns:p14="http://schemas.microsoft.com/office/powerpoint/2010/main" val="103005674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#6</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800219"/>
          </a:xfrm>
        </p:spPr>
        <p:txBody>
          <a:bodyPr/>
          <a:lstStyle/>
          <a:p>
            <a:r>
              <a:rPr lang="en-US" b="1" dirty="0"/>
              <a:t>Implement and manage virtual networking</a:t>
            </a:r>
          </a:p>
          <a:p>
            <a:pPr marL="342900" lvl="1" indent="-342900" fontAlgn="base">
              <a:buFont typeface="Arial" panose="020B0604020202020204" pitchFamily="34" charset="0"/>
              <a:buChar char="•"/>
            </a:pPr>
            <a:r>
              <a:rPr lang="en-US" sz="1600" dirty="0"/>
              <a:t>Configure private and public IP addresses, network routes, network interface, subnets, and virtual network</a:t>
            </a:r>
            <a:endParaRPr lang="en-US" sz="1600" i="1" dirty="0"/>
          </a:p>
        </p:txBody>
      </p:sp>
    </p:spTree>
    <p:extLst>
      <p:ext uri="{BB962C8B-B14F-4D97-AF65-F5344CB8AC3E}">
        <p14:creationId xmlns:p14="http://schemas.microsoft.com/office/powerpoint/2010/main" val="20165890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IP Addressing</a:t>
            </a:r>
          </a:p>
        </p:txBody>
      </p:sp>
      <p:pic>
        <p:nvPicPr>
          <p:cNvPr id="3" name="Picture 2" descr="Tabular diagrams used in the accompanying video, showing where private and public IP addresses can be found, what they are associated with, and whether they can be dynamic, static, or both. ">
            <a:extLst>
              <a:ext uri="{FF2B5EF4-FFF2-40B4-BE49-F238E27FC236}">
                <a16:creationId xmlns:a16="http://schemas.microsoft.com/office/drawing/2014/main" id="{91AC68A4-D241-4294-A3FE-FBA55C478B62}"/>
              </a:ext>
            </a:extLst>
          </p:cNvPr>
          <p:cNvPicPr>
            <a:picLocks noChangeAspect="1"/>
          </p:cNvPicPr>
          <p:nvPr/>
        </p:nvPicPr>
        <p:blipFill>
          <a:blip r:embed="rId4"/>
          <a:stretch>
            <a:fillRect/>
          </a:stretch>
        </p:blipFill>
        <p:spPr>
          <a:xfrm>
            <a:off x="507284" y="1197843"/>
            <a:ext cx="11244671" cy="3927789"/>
          </a:xfrm>
          <a:prstGeom prst="rect">
            <a:avLst/>
          </a:prstGeom>
        </p:spPr>
      </p:pic>
    </p:spTree>
    <p:extLst>
      <p:ext uri="{BB962C8B-B14F-4D97-AF65-F5344CB8AC3E}">
        <p14:creationId xmlns:p14="http://schemas.microsoft.com/office/powerpoint/2010/main" val="294842476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and Public IP Addresses</a:t>
            </a:r>
          </a:p>
        </p:txBody>
      </p:sp>
      <p:sp>
        <p:nvSpPr>
          <p:cNvPr id="6" name="Text Placeholder 5"/>
          <p:cNvSpPr>
            <a:spLocks noGrp="1"/>
          </p:cNvSpPr>
          <p:nvPr>
            <p:ph type="body" sz="quarter" idx="10"/>
          </p:nvPr>
        </p:nvSpPr>
        <p:spPr>
          <a:xfrm>
            <a:off x="596711" y="4039561"/>
            <a:ext cx="11237870" cy="2031325"/>
          </a:xfrm>
        </p:spPr>
        <p:txBody>
          <a:bodyPr/>
          <a:lstStyle/>
          <a:p>
            <a:r>
              <a:rPr lang="en-US" dirty="0"/>
              <a:t>Private IP addresses are used for communication within an Azure virtual network (VNet), and your on-premises network, when you use a VPN gateway or ExpressRoute circuit to extend your network to Azure.</a:t>
            </a:r>
          </a:p>
          <a:p>
            <a:r>
              <a:rPr lang="en-US" dirty="0"/>
              <a:t>Public IP addresses is used for communication with the Internet, including Azure public-facing services.</a:t>
            </a:r>
          </a:p>
        </p:txBody>
      </p:sp>
      <p:pic>
        <p:nvPicPr>
          <p:cNvPr id="5" name="Picture 4" descr="An Azure resource is shown. The resource is using a private IP address to connect to VNets, on-premises networks, VPN gateways, and ExpressRoute. The resource is using a public IP address to connect to the internet, and public-facing services.">
            <a:extLst>
              <a:ext uri="{FF2B5EF4-FFF2-40B4-BE49-F238E27FC236}">
                <a16:creationId xmlns:a16="http://schemas.microsoft.com/office/drawing/2014/main" id="{BE858628-71FA-4775-ACBD-7EAC6B69FF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70052" y="1595483"/>
            <a:ext cx="8572285" cy="1668629"/>
          </a:xfrm>
          <a:prstGeom prst="rect">
            <a:avLst/>
          </a:prstGeom>
          <a:noFill/>
        </p:spPr>
      </p:pic>
    </p:spTree>
    <p:extLst>
      <p:ext uri="{BB962C8B-B14F-4D97-AF65-F5344CB8AC3E}">
        <p14:creationId xmlns:p14="http://schemas.microsoft.com/office/powerpoint/2010/main" val="17130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System Routes</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600855" y="1472902"/>
            <a:ext cx="6068779" cy="4568148"/>
          </a:xfrm>
        </p:spPr>
        <p:txBody>
          <a:bodyPr/>
          <a:lstStyle/>
          <a:p>
            <a:r>
              <a:rPr lang="en-US" dirty="0"/>
              <a:t>System routes direct network traffic between virtual machines, on-premises networks, and the Internet</a:t>
            </a:r>
          </a:p>
          <a:p>
            <a:endParaRPr lang="en-US" sz="1122" dirty="0"/>
          </a:p>
          <a:p>
            <a:r>
              <a:rPr lang="en-US" sz="2448" dirty="0"/>
              <a:t>Traffic between VMs in the same subnet</a:t>
            </a:r>
          </a:p>
          <a:p>
            <a:r>
              <a:rPr lang="en-US" sz="2448" dirty="0"/>
              <a:t>Between VMs in different subnets in the same virtual network</a:t>
            </a:r>
          </a:p>
          <a:p>
            <a:r>
              <a:rPr lang="en-US" sz="2448" dirty="0"/>
              <a:t>Data flow from VMs to the Internet</a:t>
            </a:r>
          </a:p>
          <a:p>
            <a:r>
              <a:rPr lang="en-US" sz="2448" dirty="0"/>
              <a:t>Communication between VMs using a VNet-to-VNet VPN</a:t>
            </a:r>
          </a:p>
          <a:p>
            <a:r>
              <a:rPr lang="en-US" sz="2448" dirty="0"/>
              <a:t>Site-to-Site and ExpressRoute communication through the VPN gateway </a:t>
            </a:r>
          </a:p>
        </p:txBody>
      </p:sp>
      <p:pic>
        <p:nvPicPr>
          <p:cNvPr id="4" name="Picture 3" descr="Diagram of two subnets. One subnet is using a System route to access the internet. The other subnet is using a System route to access the first subnet. Both subnets are accessing a route table. ">
            <a:extLst>
              <a:ext uri="{FF2B5EF4-FFF2-40B4-BE49-F238E27FC236}">
                <a16:creationId xmlns:a16="http://schemas.microsoft.com/office/drawing/2014/main" id="{A26D4932-EEEE-46C9-B03F-3B713029C0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9526" y="1618606"/>
            <a:ext cx="5210917" cy="4488030"/>
          </a:xfrm>
          <a:prstGeom prst="rect">
            <a:avLst/>
          </a:prstGeom>
          <a:noFill/>
        </p:spPr>
      </p:pic>
    </p:spTree>
    <p:extLst>
      <p:ext uri="{BB962C8B-B14F-4D97-AF65-F5344CB8AC3E}">
        <p14:creationId xmlns:p14="http://schemas.microsoft.com/office/powerpoint/2010/main" val="224838269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User Defined Routes</a:t>
            </a:r>
          </a:p>
        </p:txBody>
      </p:sp>
      <p:pic>
        <p:nvPicPr>
          <p:cNvPr id="5" name="Picture 4" descr="Diagram of a subnet using a UDR to access an NVA and then the internet. The subnet is using another UDR and NVA to access the backend subnet. ">
            <a:extLst>
              <a:ext uri="{FF2B5EF4-FFF2-40B4-BE49-F238E27FC236}">
                <a16:creationId xmlns:a16="http://schemas.microsoft.com/office/drawing/2014/main" id="{547D00E3-6514-4D57-B115-0EFD9BB6C727}"/>
              </a:ext>
            </a:extLst>
          </p:cNvPr>
          <p:cNvPicPr/>
          <p:nvPr/>
        </p:nvPicPr>
        <p:blipFill>
          <a:blip r:embed="rId3"/>
          <a:stretch>
            <a:fillRect/>
          </a:stretch>
        </p:blipFill>
        <p:spPr>
          <a:xfrm>
            <a:off x="6793019" y="1226438"/>
            <a:ext cx="5343040" cy="4535262"/>
          </a:xfrm>
          <a:prstGeom prst="rect">
            <a:avLst/>
          </a:prstGeom>
        </p:spPr>
      </p:pic>
      <p:sp>
        <p:nvSpPr>
          <p:cNvPr id="4" name="Text Placeholder 3">
            <a:extLst>
              <a:ext uri="{FF2B5EF4-FFF2-40B4-BE49-F238E27FC236}">
                <a16:creationId xmlns:a16="http://schemas.microsoft.com/office/drawing/2014/main" id="{45117791-B2FA-4BBA-A216-8A5879167CE1}"/>
              </a:ext>
            </a:extLst>
          </p:cNvPr>
          <p:cNvSpPr>
            <a:spLocks noGrp="1"/>
          </p:cNvSpPr>
          <p:nvPr>
            <p:ph type="body" sz="quarter" idx="10"/>
          </p:nvPr>
        </p:nvSpPr>
        <p:spPr>
          <a:xfrm>
            <a:off x="596711" y="1464074"/>
            <a:ext cx="5945169" cy="3508653"/>
          </a:xfrm>
        </p:spPr>
        <p:txBody>
          <a:bodyPr/>
          <a:lstStyle/>
          <a:p>
            <a:r>
              <a:rPr lang="en-US" dirty="0"/>
              <a:t>A route table contains a set of rules, called routes, that specifies how packets should be routed in a virtual network</a:t>
            </a:r>
          </a:p>
          <a:p>
            <a:r>
              <a:rPr lang="en-US" dirty="0"/>
              <a:t>User-defined routes are custom routes that control network traffic by defining routes that specify the next hop of the traffic flow </a:t>
            </a:r>
          </a:p>
          <a:p>
            <a:r>
              <a:rPr lang="en-US" dirty="0"/>
              <a:t>The next hop can be a virtual network gateway, virtual network, internet, or virtual appliance </a:t>
            </a:r>
          </a:p>
        </p:txBody>
      </p:sp>
    </p:spTree>
    <p:extLst>
      <p:ext uri="{BB962C8B-B14F-4D97-AF65-F5344CB8AC3E}">
        <p14:creationId xmlns:p14="http://schemas.microsoft.com/office/powerpoint/2010/main" val="23353418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Routing Example</a:t>
            </a:r>
          </a:p>
        </p:txBody>
      </p:sp>
      <p:sp>
        <p:nvSpPr>
          <p:cNvPr id="2" name="Text Placeholder 1">
            <a:extLst>
              <a:ext uri="{FF2B5EF4-FFF2-40B4-BE49-F238E27FC236}">
                <a16:creationId xmlns:a16="http://schemas.microsoft.com/office/drawing/2014/main" id="{A551D73F-6918-4FA2-841A-0AB7C632E772}"/>
              </a:ext>
            </a:extLst>
          </p:cNvPr>
          <p:cNvSpPr>
            <a:spLocks noGrp="1"/>
          </p:cNvSpPr>
          <p:nvPr>
            <p:ph type="body" sz="quarter" idx="10"/>
          </p:nvPr>
        </p:nvSpPr>
        <p:spPr>
          <a:xfrm>
            <a:off x="596711" y="4990081"/>
            <a:ext cx="11237870" cy="1318396"/>
          </a:xfrm>
        </p:spPr>
        <p:txBody>
          <a:bodyPr/>
          <a:lstStyle/>
          <a:p>
            <a:pPr marL="524586" indent="-524586">
              <a:buFont typeface="+mj-lt"/>
              <a:buAutoNum type="arabicPeriod"/>
            </a:pPr>
            <a:r>
              <a:rPr lang="en-US" dirty="0"/>
              <a:t>Create the route table</a:t>
            </a:r>
          </a:p>
          <a:p>
            <a:pPr marL="524586" indent="-524586">
              <a:buFont typeface="+mj-lt"/>
              <a:buAutoNum type="arabicPeriod"/>
            </a:pPr>
            <a:r>
              <a:rPr lang="en-US" dirty="0"/>
              <a:t>Create the route</a:t>
            </a:r>
          </a:p>
          <a:p>
            <a:pPr marL="524586" indent="-524586">
              <a:buFont typeface="+mj-lt"/>
              <a:buAutoNum type="arabicPeriod"/>
            </a:pPr>
            <a:r>
              <a:rPr lang="en-US" dirty="0"/>
              <a:t>Associate the route to the subnet</a:t>
            </a:r>
          </a:p>
        </p:txBody>
      </p:sp>
      <p:pic>
        <p:nvPicPr>
          <p:cNvPr id="6" name="Picture 5" descr="Diagram of three subnets within a Vnet as described in the text: private, DMZ, and public. A route table is also displayed.">
            <a:extLst>
              <a:ext uri="{FF2B5EF4-FFF2-40B4-BE49-F238E27FC236}">
                <a16:creationId xmlns:a16="http://schemas.microsoft.com/office/drawing/2014/main" id="{57B316FA-CF43-42EC-9D0C-41811B706A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7574" y="1463669"/>
            <a:ext cx="8873046" cy="3539996"/>
          </a:xfrm>
          <a:prstGeom prst="rect">
            <a:avLst/>
          </a:prstGeom>
          <a:noFill/>
        </p:spPr>
      </p:pic>
    </p:spTree>
    <p:extLst>
      <p:ext uri="{BB962C8B-B14F-4D97-AF65-F5344CB8AC3E}">
        <p14:creationId xmlns:p14="http://schemas.microsoft.com/office/powerpoint/2010/main" val="157621572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Introduction to Azure Networking Components</a:t>
            </a:r>
          </a:p>
        </p:txBody>
      </p:sp>
      <p:pic>
        <p:nvPicPr>
          <p:cNvPr id="7" name="Picture 6" descr="Screenshot of the Networking page from the Products section of Azure Documentation. Shows all the main networking components of Azure Networking, described in the following topic.">
            <a:extLst>
              <a:ext uri="{FF2B5EF4-FFF2-40B4-BE49-F238E27FC236}">
                <a16:creationId xmlns:a16="http://schemas.microsoft.com/office/drawing/2014/main" id="{CAE095D2-CEB2-49CB-86B1-47547427D075}"/>
              </a:ext>
            </a:extLst>
          </p:cNvPr>
          <p:cNvPicPr>
            <a:picLocks noChangeAspect="1"/>
          </p:cNvPicPr>
          <p:nvPr/>
        </p:nvPicPr>
        <p:blipFill>
          <a:blip r:embed="rId3"/>
          <a:stretch>
            <a:fillRect/>
          </a:stretch>
        </p:blipFill>
        <p:spPr>
          <a:xfrm>
            <a:off x="5532624" y="1463669"/>
            <a:ext cx="6308758" cy="4257979"/>
          </a:xfrm>
          <a:prstGeom prst="rect">
            <a:avLst/>
          </a:prstGeom>
          <a:ln>
            <a:solidFill>
              <a:schemeClr val="tx1"/>
            </a:solidFill>
          </a:ln>
        </p:spPr>
      </p:pic>
      <p:sp>
        <p:nvSpPr>
          <p:cNvPr id="3" name="Text Placeholder 2">
            <a:extLst>
              <a:ext uri="{FF2B5EF4-FFF2-40B4-BE49-F238E27FC236}">
                <a16:creationId xmlns:a16="http://schemas.microsoft.com/office/drawing/2014/main" id="{08C79525-6093-4957-B915-6381CCFCC68C}"/>
              </a:ext>
            </a:extLst>
          </p:cNvPr>
          <p:cNvSpPr>
            <a:spLocks noGrp="1"/>
          </p:cNvSpPr>
          <p:nvPr>
            <p:ph type="body" sz="quarter" idx="10"/>
          </p:nvPr>
        </p:nvSpPr>
        <p:spPr>
          <a:xfrm>
            <a:off x="596711" y="1464074"/>
            <a:ext cx="4782609" cy="3139321"/>
          </a:xfrm>
        </p:spPr>
        <p:txBody>
          <a:bodyPr/>
          <a:lstStyle/>
          <a:p>
            <a:r>
              <a:rPr lang="en-US" dirty="0"/>
              <a:t>Adopting cloud solutions can save time and simplify operations</a:t>
            </a:r>
          </a:p>
          <a:p>
            <a:r>
              <a:rPr lang="en-US" dirty="0"/>
              <a:t>Azure requires the same types of networking functionality as on-premises infrastructure</a:t>
            </a:r>
          </a:p>
          <a:p>
            <a:r>
              <a:rPr lang="en-US" dirty="0"/>
              <a:t>Azure networking offers a wide range of services and products</a:t>
            </a:r>
          </a:p>
          <a:p>
            <a:endParaRPr lang="en-US" dirty="0"/>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A0DF7-843F-4CF1-994A-E870DCF34836}"/>
              </a:ext>
            </a:extLst>
          </p:cNvPr>
          <p:cNvSpPr>
            <a:spLocks noGrp="1"/>
          </p:cNvSpPr>
          <p:nvPr>
            <p:ph type="body" sz="quarter" idx="10"/>
          </p:nvPr>
        </p:nvSpPr>
        <p:spPr>
          <a:xfrm>
            <a:off x="596711" y="4372299"/>
            <a:ext cx="11237870" cy="1661993"/>
          </a:xfrm>
        </p:spPr>
        <p:txBody>
          <a:bodyPr/>
          <a:lstStyle/>
          <a:p>
            <a:r>
              <a:rPr lang="en-US" dirty="0"/>
              <a:t>Logical representation of your own network</a:t>
            </a:r>
          </a:p>
          <a:p>
            <a:r>
              <a:rPr lang="en-US" dirty="0"/>
              <a:t>Create a dedicated private cloud-only VNet</a:t>
            </a:r>
          </a:p>
          <a:p>
            <a:r>
              <a:rPr lang="en-US" dirty="0"/>
              <a:t>Securely extend your datacenter With VNets</a:t>
            </a:r>
          </a:p>
          <a:p>
            <a:r>
              <a:rPr lang="en-US" dirty="0"/>
              <a:t>Enable hybrid cloud scenarios</a:t>
            </a:r>
          </a:p>
        </p:txBody>
      </p:sp>
      <p:pic>
        <p:nvPicPr>
          <p:cNvPr id="11" name="Picture 10" descr="Diagram of a VNet with a subnet containing two virtual machines, pointing to a on-premises infrastructure and a separate virtual network, and showing connectivity with both.">
            <a:extLst>
              <a:ext uri="{FF2B5EF4-FFF2-40B4-BE49-F238E27FC236}">
                <a16:creationId xmlns:a16="http://schemas.microsoft.com/office/drawing/2014/main" id="{6904FF70-CF32-4B80-92C3-C16988E73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80336" y="1302025"/>
            <a:ext cx="7334799" cy="2768662"/>
          </a:xfrm>
          <a:prstGeom prst="rect">
            <a:avLst/>
          </a:prstGeom>
          <a:noFill/>
        </p:spPr>
      </p:pic>
      <p:sp>
        <p:nvSpPr>
          <p:cNvPr id="4" name="Title 3">
            <a:extLst>
              <a:ext uri="{FF2B5EF4-FFF2-40B4-BE49-F238E27FC236}">
                <a16:creationId xmlns:a16="http://schemas.microsoft.com/office/drawing/2014/main" id="{00CECF43-A5B3-4EBA-84DE-4A669251E787}"/>
              </a:ext>
            </a:extLst>
          </p:cNvPr>
          <p:cNvSpPr>
            <a:spLocks noGrp="1"/>
          </p:cNvSpPr>
          <p:nvPr>
            <p:ph type="title"/>
          </p:nvPr>
        </p:nvSpPr>
        <p:spPr/>
        <p:txBody>
          <a:bodyPr/>
          <a:lstStyle/>
          <a:p>
            <a:r>
              <a:rPr lang="en-US" dirty="0"/>
              <a:t>Virtual Networks</a:t>
            </a:r>
          </a:p>
        </p:txBody>
      </p:sp>
    </p:spTree>
    <p:extLst>
      <p:ext uri="{BB962C8B-B14F-4D97-AF65-F5344CB8AC3E}">
        <p14:creationId xmlns:p14="http://schemas.microsoft.com/office/powerpoint/2010/main" val="33004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6" name="Text Placeholder 5"/>
          <p:cNvSpPr>
            <a:spLocks noGrp="1"/>
          </p:cNvSpPr>
          <p:nvPr>
            <p:ph type="body" sz="quarter" idx="10"/>
          </p:nvPr>
        </p:nvSpPr>
        <p:spPr>
          <a:xfrm>
            <a:off x="603512" y="4513938"/>
            <a:ext cx="11237870" cy="1661993"/>
          </a:xfrm>
        </p:spPr>
        <p:txBody>
          <a:bodyPr/>
          <a:lstStyle/>
          <a:p>
            <a:r>
              <a:rPr lang="en-US" dirty="0"/>
              <a:t>A virtual network can be segmented into one or more subnets</a:t>
            </a:r>
          </a:p>
          <a:p>
            <a:r>
              <a:rPr lang="en-US" dirty="0"/>
              <a:t>Subnets provide logical divisions within your network</a:t>
            </a:r>
          </a:p>
          <a:p>
            <a:r>
              <a:rPr lang="en-US" dirty="0"/>
              <a:t>Subnets can help improve security, increase performance, and make it easier to manage the network</a:t>
            </a:r>
          </a:p>
        </p:txBody>
      </p:sp>
      <p:pic>
        <p:nvPicPr>
          <p:cNvPr id="11" name="Picture 10" descr="The Create virtual network page of the Azure portal is shown. The Address space, 10.1.0.0/16, is highlighted. Connected to the address space are two subnets. Subnet 1 has an address of 10.1.0.0/17. Subnet 2 has an address of 10.1.128.0/17. ">
            <a:extLst>
              <a:ext uri="{FF2B5EF4-FFF2-40B4-BE49-F238E27FC236}">
                <a16:creationId xmlns:a16="http://schemas.microsoft.com/office/drawing/2014/main" id="{6D15669C-3217-4D27-A221-C595355188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2423" y="1287229"/>
            <a:ext cx="8118876" cy="2821265"/>
          </a:xfrm>
          <a:prstGeom prst="rect">
            <a:avLst/>
          </a:prstGeom>
          <a:noFill/>
        </p:spPr>
      </p:pic>
    </p:spTree>
    <p:extLst>
      <p:ext uri="{BB962C8B-B14F-4D97-AF65-F5344CB8AC3E}">
        <p14:creationId xmlns:p14="http://schemas.microsoft.com/office/powerpoint/2010/main" val="31542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Managing Virtual Networks (Common Tasks)</a:t>
            </a:r>
          </a:p>
        </p:txBody>
      </p:sp>
      <p:sp>
        <p:nvSpPr>
          <p:cNvPr id="3" name="Text Placeholder 2">
            <a:extLst>
              <a:ext uri="{FF2B5EF4-FFF2-40B4-BE49-F238E27FC236}">
                <a16:creationId xmlns:a16="http://schemas.microsoft.com/office/drawing/2014/main" id="{F160A764-7EEB-419E-897C-01E37B315981}"/>
              </a:ext>
            </a:extLst>
          </p:cNvPr>
          <p:cNvSpPr>
            <a:spLocks noGrp="1"/>
          </p:cNvSpPr>
          <p:nvPr>
            <p:ph type="body" sz="quarter" idx="10"/>
          </p:nvPr>
        </p:nvSpPr>
        <p:spPr>
          <a:xfrm>
            <a:off x="596711" y="1464073"/>
            <a:ext cx="11237870" cy="2400657"/>
          </a:xfrm>
        </p:spPr>
        <p:txBody>
          <a:bodyPr/>
          <a:lstStyle/>
          <a:p>
            <a:r>
              <a:rPr lang="en-US" dirty="0"/>
              <a:t>Creating a virtual network</a:t>
            </a:r>
          </a:p>
          <a:p>
            <a:r>
              <a:rPr lang="en-US" dirty="0"/>
              <a:t>Viewing virtual networks and settings</a:t>
            </a:r>
          </a:p>
          <a:p>
            <a:r>
              <a:rPr lang="en-US" dirty="0"/>
              <a:t>Adding and removing address spaces</a:t>
            </a:r>
          </a:p>
          <a:p>
            <a:r>
              <a:rPr lang="en-US" dirty="0"/>
              <a:t>Adding and changing a DNS server</a:t>
            </a:r>
          </a:p>
          <a:p>
            <a:r>
              <a:rPr lang="en-US" dirty="0"/>
              <a:t>Deleting a virtual network</a:t>
            </a:r>
          </a:p>
          <a:p>
            <a:endParaRPr lang="en-US" dirty="0"/>
          </a:p>
        </p:txBody>
      </p:sp>
    </p:spTree>
    <p:extLst>
      <p:ext uri="{BB962C8B-B14F-4D97-AF65-F5344CB8AC3E}">
        <p14:creationId xmlns:p14="http://schemas.microsoft.com/office/powerpoint/2010/main" val="2040771348"/>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3e2133e-93ae-449d-8b76-d82de040557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57E58093FE33141B2816C2083E3FBD0" ma:contentTypeVersion="7" ma:contentTypeDescription="Create a new document." ma:contentTypeScope="" ma:versionID="850186b1bceecda72308b58cae33e785">
  <xsd:schema xmlns:xsd="http://www.w3.org/2001/XMLSchema" xmlns:xs="http://www.w3.org/2001/XMLSchema" xmlns:p="http://schemas.microsoft.com/office/2006/metadata/properties" xmlns:ns1="http://schemas.microsoft.com/sharepoint/v3" xmlns:ns2="93e2133e-93ae-449d-8b76-d82de040557a" targetNamespace="http://schemas.microsoft.com/office/2006/metadata/properties" ma:root="true" ma:fieldsID="8079b58f3bf607c07bbfc37a29b04d8e" ns1:_="" ns2:_="">
    <xsd:import namespace="http://schemas.microsoft.com/sharepoint/v3"/>
    <xsd:import namespace="93e2133e-93ae-449d-8b76-d82de040557a"/>
    <xsd:element name="properties">
      <xsd:complexType>
        <xsd:sequence>
          <xsd:element name="documentManagement">
            <xsd:complexType>
              <xsd:all>
                <xsd:element ref="ns2:MediaServiceMetadata" minOccurs="0"/>
                <xsd:element ref="ns2:MediaServiceFastMetadata"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e2133e-93ae-449d-8b76-d82de04055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sharepoint/v3"/>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93e2133e-93ae-449d-8b76-d82de040557a"/>
    <ds:schemaRef ds:uri="http://purl.org/dc/dcmitype/"/>
  </ds:schemaRefs>
</ds:datastoreItem>
</file>

<file path=customXml/itemProps2.xml><?xml version="1.0" encoding="utf-8"?>
<ds:datastoreItem xmlns:ds="http://schemas.openxmlformats.org/officeDocument/2006/customXml" ds:itemID="{0C04882D-D7CB-4F52-9EFD-2D1BB2298B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e2133e-93ae-449d-8b76-d82de04055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12934</Words>
  <Application>Microsoft Office PowerPoint</Application>
  <PresentationFormat>Custom</PresentationFormat>
  <Paragraphs>1337</Paragraphs>
  <Slides>114</Slides>
  <Notes>95</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114</vt:i4>
      </vt:variant>
    </vt:vector>
  </HeadingPairs>
  <TitlesOfParts>
    <vt:vector size="128" baseType="lpstr">
      <vt:lpstr>Arial</vt:lpstr>
      <vt:lpstr>Calibri</vt:lpstr>
      <vt:lpstr>Calibri Light</vt:lpstr>
      <vt:lpstr>Consolas</vt:lpstr>
      <vt:lpstr>Open Sans</vt:lpstr>
      <vt:lpstr>Segoe UI</vt:lpstr>
      <vt:lpstr>Segoe UI Emoji</vt:lpstr>
      <vt:lpstr>Segoe UI Light</vt:lpstr>
      <vt:lpstr>Segoe UI Semibold</vt:lpstr>
      <vt:lpstr>Segoe UI Semilight</vt:lpstr>
      <vt:lpstr>Symbol</vt:lpstr>
      <vt:lpstr>Wingdings</vt:lpstr>
      <vt:lpstr>Dynamics 365</vt:lpstr>
      <vt:lpstr>Office Theme</vt:lpstr>
      <vt:lpstr>Azure AZ-300 Prep  AZ-300 - Microsoft Azure Architect Technologies</vt:lpstr>
      <vt:lpstr>How this Training is organized</vt:lpstr>
      <vt:lpstr>Week 1 Deploy and Configure Infrastructure (25-30%)  </vt:lpstr>
      <vt:lpstr>Series Agenda</vt:lpstr>
      <vt:lpstr>Series Agenda</vt:lpstr>
      <vt:lpstr>Jordan Radkov</vt:lpstr>
      <vt:lpstr>Ignite - https://www.youtube.com/watch?v=u1myyD_cGVQ </vt:lpstr>
      <vt:lpstr>PowerPoint Presentation</vt:lpstr>
      <vt:lpstr>Objective Review - Deploy and Configure Infrastructure (25-30%) </vt:lpstr>
      <vt:lpstr>Objective Review - Deploy and Configure Infrastructure (25-30%) – cont’d </vt:lpstr>
      <vt:lpstr>Objective Review - #1</vt:lpstr>
      <vt:lpstr>Azure Advisor</vt:lpstr>
      <vt:lpstr>Introducing Azure Monitor Service</vt:lpstr>
      <vt:lpstr>PowerPoint Presentation</vt:lpstr>
      <vt:lpstr>Azure Monitor Alerts</vt:lpstr>
      <vt:lpstr>Creating Alert Rules</vt:lpstr>
      <vt:lpstr>PowerPoint Presentation</vt:lpstr>
      <vt:lpstr>Action Groups</vt:lpstr>
      <vt:lpstr>Signal Types and Metrics</vt:lpstr>
      <vt:lpstr>Practice: Alerts</vt:lpstr>
      <vt:lpstr>Overview of Activity Log - Video: Activity Log</vt:lpstr>
      <vt:lpstr>Query the Activity Log</vt:lpstr>
      <vt:lpstr>Event Categories</vt:lpstr>
      <vt:lpstr>Activity Log and Log Analytics</vt:lpstr>
      <vt:lpstr>Collect Across Subscriptions</vt:lpstr>
      <vt:lpstr>Practice: Activity Log</vt:lpstr>
      <vt:lpstr>Video: Log Analytics</vt:lpstr>
      <vt:lpstr>Log Analytics Scenarios</vt:lpstr>
      <vt:lpstr>Practice: Collect and Analyze Data</vt:lpstr>
      <vt:lpstr>Practice: Analysis with Log Analytics</vt:lpstr>
      <vt:lpstr>Log Analytics Querying</vt:lpstr>
      <vt:lpstr>Query Language Syntax</vt:lpstr>
      <vt:lpstr>Demonstration: Log Analytics Querying</vt:lpstr>
      <vt:lpstr>Practice: Log Analytics Query</vt:lpstr>
      <vt:lpstr>Network Watcher</vt:lpstr>
      <vt:lpstr>Objective Review - #2 </vt:lpstr>
      <vt:lpstr>Introduction to Azure Storage</vt:lpstr>
      <vt:lpstr>PowerPoint Presentation</vt:lpstr>
      <vt:lpstr>PowerPoint Presentation</vt:lpstr>
      <vt:lpstr>Azure Storage</vt:lpstr>
      <vt:lpstr>Azure Storage Accounts - Standard and Premium Storage Accounts</vt:lpstr>
      <vt:lpstr>Storage Account Endpoints</vt:lpstr>
      <vt:lpstr>Demonstration: Creating Storage Accounts</vt:lpstr>
      <vt:lpstr>Practice: Storage Accounts</vt:lpstr>
      <vt:lpstr>Practice: Storage Account Management</vt:lpstr>
      <vt:lpstr>Storage Explorer &amp; Manage Access Key</vt:lpstr>
      <vt:lpstr>Video: Storage Security Overview</vt:lpstr>
      <vt:lpstr>Shared Access Signature (SAS)</vt:lpstr>
      <vt:lpstr>Configuring SAS Parameters</vt:lpstr>
      <vt:lpstr>URI and SAS Parameters</vt:lpstr>
      <vt:lpstr>Demonstration: Storage Encryption</vt:lpstr>
      <vt:lpstr>Practice: Shared Access Signatures</vt:lpstr>
      <vt:lpstr>Objective Review - #3   </vt:lpstr>
      <vt:lpstr>Supported Operating Systems</vt:lpstr>
      <vt:lpstr>Demonstration: Deploying Linux Virtual Machines</vt:lpstr>
      <vt:lpstr>Connecting to Linux VMs</vt:lpstr>
      <vt:lpstr>Video: Creating SSH Keys</vt:lpstr>
      <vt:lpstr>Practice: Advanced Azure Virtual Machine and Compute </vt:lpstr>
      <vt:lpstr>Video: Virtual Machine Storage</vt:lpstr>
      <vt:lpstr>Move a VM from on premises to Azure with Site Recovery</vt:lpstr>
      <vt:lpstr>Demonstration: Virtual Machine Storage </vt:lpstr>
      <vt:lpstr>Premium Storage</vt:lpstr>
      <vt:lpstr>Video: Resiliency with Managed Disks</vt:lpstr>
      <vt:lpstr>Demonstration: Attach and Detach Disks</vt:lpstr>
      <vt:lpstr>Demonstration: Upload Custom Disks</vt:lpstr>
      <vt:lpstr>Demonstration: Migrating from Managed Disks</vt:lpstr>
      <vt:lpstr>Virtual Machine Storage</vt:lpstr>
      <vt:lpstr>Availability Sets</vt:lpstr>
      <vt:lpstr>Update and Fault Domains</vt:lpstr>
      <vt:lpstr>Demonstration: Creating Availability Sets</vt:lpstr>
      <vt:lpstr>Practice: Deploying a Highly Available VM</vt:lpstr>
      <vt:lpstr>Scale Sets</vt:lpstr>
      <vt:lpstr>Autoscale</vt:lpstr>
      <vt:lpstr>Implementing Autoscale</vt:lpstr>
      <vt:lpstr>Demonstration: Creating Scale Sets</vt:lpstr>
      <vt:lpstr>Practice: Scale Sets</vt:lpstr>
      <vt:lpstr>Practice: Autoscale</vt:lpstr>
      <vt:lpstr>Objective Review - #4   </vt:lpstr>
      <vt:lpstr>Resource Manager Templates</vt:lpstr>
      <vt:lpstr>ARM Process</vt:lpstr>
      <vt:lpstr>Demonstration: Create a VM using ARM</vt:lpstr>
      <vt:lpstr>Practice: Creating Virtual Machines (Template)</vt:lpstr>
      <vt:lpstr>Save a deployment as an ARM template     </vt:lpstr>
      <vt:lpstr>Objective Review - #5   </vt:lpstr>
      <vt:lpstr>VNet Peering</vt:lpstr>
      <vt:lpstr>Regional VNet Peering</vt:lpstr>
      <vt:lpstr>Global VNet Peering</vt:lpstr>
      <vt:lpstr>Gateway Transit</vt:lpstr>
      <vt:lpstr>VNET Review Questions</vt:lpstr>
      <vt:lpstr>Objective Review - #6   </vt:lpstr>
      <vt:lpstr>Video: IP Addressing</vt:lpstr>
      <vt:lpstr>Private and Public IP Addresses</vt:lpstr>
      <vt:lpstr>System Routes</vt:lpstr>
      <vt:lpstr>User Defined Routes</vt:lpstr>
      <vt:lpstr>Routing Example</vt:lpstr>
      <vt:lpstr>Introduction to Azure Networking Components</vt:lpstr>
      <vt:lpstr>Virtual Networks</vt:lpstr>
      <vt:lpstr>Subnets</vt:lpstr>
      <vt:lpstr>Video: Managing Virtual Networks (Common Tasks)</vt:lpstr>
      <vt:lpstr>Practice: Virtual Networks</vt:lpstr>
      <vt:lpstr>Objective Review - #7   </vt:lpstr>
      <vt:lpstr>AD Custom Domain</vt:lpstr>
      <vt:lpstr>Azure Active Directory Identity Protection</vt:lpstr>
      <vt:lpstr>Azure AD Join </vt:lpstr>
      <vt:lpstr>Enterprise State Roaming</vt:lpstr>
      <vt:lpstr>Objective Review - #8   </vt:lpstr>
      <vt:lpstr>Azure AD Connect</vt:lpstr>
      <vt:lpstr>Active Directory Connect </vt:lpstr>
      <vt:lpstr>Active Directory Connect Writeback</vt:lpstr>
      <vt:lpstr>Password hash synchronization with AD</vt:lpstr>
      <vt:lpstr>Azure AD Pass-Through Synchronization (alternative to Password Sync)</vt:lpstr>
      <vt:lpstr>Federation</vt:lpstr>
      <vt:lpstr>Hybrid Identity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Jordan.Radkov@microsoft.com</dc:creator>
  <cp:lastModifiedBy>Jordan Radkov</cp:lastModifiedBy>
  <cp:revision>132</cp:revision>
  <dcterms:created xsi:type="dcterms:W3CDTF">2018-10-25T18:58:28Z</dcterms:created>
  <dcterms:modified xsi:type="dcterms:W3CDTF">2019-04-09T10:58:01Z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0x010100357E58093FE33141B2816C2083E3FBD0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jwagner@microsoft.com</vt:lpwstr>
  </property>
  <property fmtid="{D5CDD505-2E9C-101B-9397-08002B2CF9AE}" pid="6" name="MSIP_Label_f42aa342-8706-4288-bd11-ebb85995028c_SetDate">
    <vt:lpwstr>2018-10-25T20:16:16.4746635Z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